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4"/>
  </p:sldMasterIdLst>
  <p:notesMasterIdLst>
    <p:notesMasterId r:id="rId33"/>
  </p:notesMasterIdLst>
  <p:sldIdLst>
    <p:sldId id="323" r:id="rId5"/>
    <p:sldId id="257" r:id="rId6"/>
    <p:sldId id="336" r:id="rId7"/>
    <p:sldId id="324" r:id="rId8"/>
    <p:sldId id="382" r:id="rId9"/>
    <p:sldId id="341" r:id="rId10"/>
    <p:sldId id="381" r:id="rId11"/>
    <p:sldId id="379" r:id="rId12"/>
    <p:sldId id="380" r:id="rId13"/>
    <p:sldId id="383" r:id="rId14"/>
    <p:sldId id="357" r:id="rId15"/>
    <p:sldId id="337" r:id="rId16"/>
    <p:sldId id="384" r:id="rId17"/>
    <p:sldId id="386" r:id="rId18"/>
    <p:sldId id="387" r:id="rId19"/>
    <p:sldId id="388" r:id="rId20"/>
    <p:sldId id="390" r:id="rId21"/>
    <p:sldId id="396" r:id="rId22"/>
    <p:sldId id="399" r:id="rId23"/>
    <p:sldId id="400" r:id="rId24"/>
    <p:sldId id="401" r:id="rId25"/>
    <p:sldId id="389" r:id="rId26"/>
    <p:sldId id="391" r:id="rId27"/>
    <p:sldId id="392" r:id="rId28"/>
    <p:sldId id="393" r:id="rId29"/>
    <p:sldId id="394" r:id="rId30"/>
    <p:sldId id="395" r:id="rId31"/>
    <p:sldId id="283"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15B"/>
    <a:srgbClr val="CCFFFF"/>
    <a:srgbClr val="E27C3E"/>
    <a:srgbClr val="38984A"/>
    <a:srgbClr val="86EC6E"/>
    <a:srgbClr val="66CCFF"/>
    <a:srgbClr val="FF0000"/>
    <a:srgbClr val="3399FF"/>
    <a:srgbClr val="000099"/>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29C0A4-1876-48EB-AAF6-A8BDE02AAB41}" v="10" dt="2025-10-30T18:24:04.0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1736" autoAdjust="0"/>
  </p:normalViewPr>
  <p:slideViewPr>
    <p:cSldViewPr snapToGrid="0">
      <p:cViewPr varScale="1">
        <p:scale>
          <a:sx n="71" d="100"/>
          <a:sy n="71" d="100"/>
        </p:scale>
        <p:origin x="1118" y="45"/>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di Schneider" userId="d04c962a-8450-4fd9-b1ff-442e3d3ea2e5" providerId="ADAL" clId="{79EDD41D-44E5-4D84-BEB9-F58F110BBF61}"/>
    <pc:docChg chg="modSld">
      <pc:chgData name="Heidi Schneider" userId="d04c962a-8450-4fd9-b1ff-442e3d3ea2e5" providerId="ADAL" clId="{79EDD41D-44E5-4D84-BEB9-F58F110BBF61}" dt="2025-10-30T18:25:14.622" v="29" actId="692"/>
      <pc:docMkLst>
        <pc:docMk/>
      </pc:docMkLst>
      <pc:sldChg chg="modSp mod">
        <pc:chgData name="Heidi Schneider" userId="d04c962a-8450-4fd9-b1ff-442e3d3ea2e5" providerId="ADAL" clId="{79EDD41D-44E5-4D84-BEB9-F58F110BBF61}" dt="2025-10-30T18:21:18.452" v="0" actId="14100"/>
        <pc:sldMkLst>
          <pc:docMk/>
          <pc:sldMk cId="4288696370" sldId="324"/>
        </pc:sldMkLst>
        <pc:spChg chg="mod">
          <ac:chgData name="Heidi Schneider" userId="d04c962a-8450-4fd9-b1ff-442e3d3ea2e5" providerId="ADAL" clId="{79EDD41D-44E5-4D84-BEB9-F58F110BBF61}" dt="2025-10-30T18:21:18.452" v="0" actId="14100"/>
          <ac:spMkLst>
            <pc:docMk/>
            <pc:sldMk cId="4288696370" sldId="324"/>
            <ac:spMk id="5" creationId="{032ECA1B-57B1-8D11-2ED5-E5FB4DA2E094}"/>
          </ac:spMkLst>
        </pc:spChg>
      </pc:sldChg>
      <pc:sldChg chg="modSp">
        <pc:chgData name="Heidi Schneider" userId="d04c962a-8450-4fd9-b1ff-442e3d3ea2e5" providerId="ADAL" clId="{79EDD41D-44E5-4D84-BEB9-F58F110BBF61}" dt="2025-10-30T18:22:01.415" v="1" actId="207"/>
        <pc:sldMkLst>
          <pc:docMk/>
          <pc:sldMk cId="2236168093" sldId="357"/>
        </pc:sldMkLst>
        <pc:spChg chg="mod">
          <ac:chgData name="Heidi Schneider" userId="d04c962a-8450-4fd9-b1ff-442e3d3ea2e5" providerId="ADAL" clId="{79EDD41D-44E5-4D84-BEB9-F58F110BBF61}" dt="2025-10-30T18:22:01.415" v="1" actId="207"/>
          <ac:spMkLst>
            <pc:docMk/>
            <pc:sldMk cId="2236168093" sldId="357"/>
            <ac:spMk id="9" creationId="{AA90380E-4F34-753D-17D3-FFF5696E0F7D}"/>
          </ac:spMkLst>
        </pc:spChg>
        <pc:spChg chg="mod">
          <ac:chgData name="Heidi Schneider" userId="d04c962a-8450-4fd9-b1ff-442e3d3ea2e5" providerId="ADAL" clId="{79EDD41D-44E5-4D84-BEB9-F58F110BBF61}" dt="2025-10-30T18:22:01.415" v="1" actId="207"/>
          <ac:spMkLst>
            <pc:docMk/>
            <pc:sldMk cId="2236168093" sldId="357"/>
            <ac:spMk id="10" creationId="{E16CD73D-4252-4D29-A1BF-445989512CF4}"/>
          </ac:spMkLst>
        </pc:spChg>
        <pc:spChg chg="mod">
          <ac:chgData name="Heidi Schneider" userId="d04c962a-8450-4fd9-b1ff-442e3d3ea2e5" providerId="ADAL" clId="{79EDD41D-44E5-4D84-BEB9-F58F110BBF61}" dt="2025-10-30T18:22:01.415" v="1" actId="207"/>
          <ac:spMkLst>
            <pc:docMk/>
            <pc:sldMk cId="2236168093" sldId="357"/>
            <ac:spMk id="11" creationId="{6B14E54A-D684-F18D-F724-EA2056071ECE}"/>
          </ac:spMkLst>
        </pc:spChg>
      </pc:sldChg>
      <pc:sldChg chg="modAnim modNotesTx">
        <pc:chgData name="Heidi Schneider" userId="d04c962a-8450-4fd9-b1ff-442e3d3ea2e5" providerId="ADAL" clId="{79EDD41D-44E5-4D84-BEB9-F58F110BBF61}" dt="2025-10-30T18:24:04.034" v="25"/>
        <pc:sldMkLst>
          <pc:docMk/>
          <pc:sldMk cId="3138688660" sldId="387"/>
        </pc:sldMkLst>
      </pc:sldChg>
      <pc:sldChg chg="modSp mod">
        <pc:chgData name="Heidi Schneider" userId="d04c962a-8450-4fd9-b1ff-442e3d3ea2e5" providerId="ADAL" clId="{79EDD41D-44E5-4D84-BEB9-F58F110BBF61}" dt="2025-10-30T18:25:14.622" v="29" actId="692"/>
        <pc:sldMkLst>
          <pc:docMk/>
          <pc:sldMk cId="2136434603" sldId="389"/>
        </pc:sldMkLst>
        <pc:spChg chg="mod">
          <ac:chgData name="Heidi Schneider" userId="d04c962a-8450-4fd9-b1ff-442e3d3ea2e5" providerId="ADAL" clId="{79EDD41D-44E5-4D84-BEB9-F58F110BBF61}" dt="2025-10-30T18:25:14.622" v="29" actId="692"/>
          <ac:spMkLst>
            <pc:docMk/>
            <pc:sldMk cId="2136434603" sldId="389"/>
            <ac:spMk id="28" creationId="{A25D9C52-7CAE-4BB0-6F95-A69AECCB557B}"/>
          </ac:spMkLst>
        </pc:sp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9-26T15:41:02.338"/>
    </inkml:context>
    <inkml:brush xml:id="br0">
      <inkml:brushProperty name="width" value="0.035" units="cm"/>
      <inkml:brushProperty name="height" value="0.035" units="cm"/>
    </inkml:brush>
  </inkml:definitions>
  <inkml:trace contextRef="#ctx0" brushRef="#br0">1049 1 24575,'0'1'0,"0"0"0,-1-1 0,1 1 0,0 0 0,-1 0 0,1 0 0,0 0 0,-1-1 0,1 1 0,-1 0 0,0 0 0,1-1 0,-1 1 0,1 0 0,-1-1 0,0 1 0,0-1 0,1 1 0,-1-1 0,0 1 0,0-1 0,0 1 0,0-1 0,0 0 0,0 1 0,-28 6 0,24-6 0,-42 9 0,2 3 0,-1 1 0,2 2 0,0 2 0,1 2 0,0 2 0,2 1 0,1 3 0,-44 36 0,56-41 0,-1-1 0,0-2 0,-2-1 0,-46 20 0,51-25 0,18-8 0,1 0 0,1 0 0,-1 0 0,0 1 0,1 0 0,0 0 0,0 1 0,1 0 0,-1 0 0,1 0 0,0 0 0,1 1 0,0 0 0,0 0 0,0 0 0,1 1 0,0-1 0,-2 9 0,-1 13 0,0-1 0,2 1 0,0 52 0,3-47 0,-9 58 0,-43 158 0,19-36 0,26-163 0,-4 101 0,6-54 0,-13 6 0,12-75 0,-6 55 0,-4 104 0,17-177 0,0-1 0,1 1 0,0 0 0,1-1 0,0 1 0,1-1 0,0 0 0,1 0 0,0 0 0,0 0 0,1-1 0,10 16 0,8 4 0,0 0 0,38 36 0,-43-49 0,0 2 0,-2 0 0,0 0 0,-1 1 0,-1 1 0,-1 1 0,21 43 0,-11 4 0,-11-27 0,2 0 0,2-1 0,2-1 0,40 66 0,-16-50 0,3-2 0,2-2 0,80 68 0,-112-108 0,1-1 0,1 0 0,-1-1 0,1-1 0,1-1 0,-1 0 0,1-1 0,0-1 0,22 3 0,-17-3 0,-1 0 0,-1 2 0,1 0 0,-1 1 0,0 2 0,20 12 0,62 38 0,-66-41 0,53 39 0,-3 20 0,-62-54 0,0-1 0,30 21 0,-45-38 0,0 0 0,0 0 0,1-1 0,0 0 0,0-1 0,0 0 0,0 0 0,1-2 0,22 4 0,65-1 0,47 6 0,16 16 0,-73-10 0,155 7 0,-146-23 0,-13-2 0,136 17 0,-55 13 0,76 11 0,-124-22 0,-44-6 0,120 4 0,-158-17 0,1 2 0,0 1 0,-1 3 0,1 0 0,45 14 0,-9 0 0,2-4 0,102 8 0,-168-22 0,27 5 0,-1 2 0,47 15 0,-45-12 0,64 12 0,-11-15 0,129-4 0,-135-6 0,166 19 0,-56 5 0,-130-18 0,-1 4 0,-1 2 0,115 33 0,-152-35 0,0-1 0,1-2 0,0 0 0,43 1 0,109-7 0,-87-2 0,456 28 0,19-7 0,-400-20 0,-122 4 0,0 1 0,-1 3 0,0 1 0,61 19 0,-17 2 0,90 42 0,-137-54 0,1-1 0,0-3 0,1-1 0,1-2 0,0-2 0,0-2 0,0-2 0,47-2 0,65-1 0,250-10 0,-338 4 0,-1-3 0,0-3 0,-1-2 0,67-25 0,-78 23 0,1 2 0,81-9 0,-20 4 0,483-82 0,-140 18 0,-327 55 0,-129 28 0,104-23 0,219-17 0,-116 20 0,22-2 0,-184 22 0,277-17 0,115-14 0,2 32 0,-165 2 0,634-3 0,-852 3 0,99 17 0,39 3 0,-27-3 0,-30-2 0,-74-10 0,114 28 0,-7 1 0,-84-26 0,-56-8 0,0 1 0,0 1 0,-1 2 0,1 1 0,-2 2 0,1 1 0,31 15 0,11 12 0,2-4 0,127 38 0,-59-21 0,54 16 0,-157-53 0,0 1 0,65 34 0,-77-34 0,57 17 0,-64-26 0,-1 2 0,29 14 0,-44-19 0,1 1 0,-1 0 0,0 0 0,0 1 0,-1 0 0,1 0 0,-1 0 0,0 1 0,-1 0 0,1 0 0,4 8 0,-2-2 0,54 88 0,-53-89 0,0 0 0,1-1 0,1-1 0,-1 0 0,2 0 0,19 13 0,-21-15 0,-1 0 0,1 0 0,-1 1 0,0 0 0,-1 0 0,1 1 0,-2 0 0,1 0 0,-2 1 0,1-1 0,-1 1 0,0 1 0,-1-1 0,-1 1 0,1 0 0,-2-1 0,3 19 0,1 17 0,-3 1 0,-4 90 0,-1-77 0,1 39-1365,0-58-5461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9-26T15:41:09.528"/>
    </inkml:context>
    <inkml:brush xml:id="br0">
      <inkml:brushProperty name="width" value="0.035" units="cm"/>
      <inkml:brushProperty name="height" value="0.035" units="cm"/>
    </inkml:brush>
  </inkml:definitions>
  <inkml:trace contextRef="#ctx0" brushRef="#br0">384 1 24575,'-30'0'0,"-7"-1"0,-45 6 0,72-4 0,0 1 0,0 0 0,0 0 0,0 1 0,0 0 0,1 1 0,-1 0 0,1 1 0,-11 7 0,14-7 0,0 1 0,0 0 0,0 1 0,1-1 0,0 1 0,0 0 0,1 1 0,0-1 0,0 1 0,0 0 0,1 0 0,-2 8 0,-1 5 0,1 0 0,0 1 0,-1 33 0,3 4 0,1-19 0,-12 75 0,13-109 0,-6 21 0,2 1 0,0-1 0,0 50 0,6-69 0,-1 1 0,1-1 0,1 0 0,-1 0 0,1 0 0,1 0 0,0 0 0,0 0 0,0-1 0,1 1 0,0-1 0,0 0 0,1 0 0,0 0 0,0-1 0,12 11 0,13 6 0,1-1 0,0-2 0,2-1 0,0-2 0,56 21 0,-73-31 0,62 25 0,137 78 0,-182-91 0,1-1 0,2-1 0,-1-2 0,2-1 0,0-2 0,47 9 0,-21-11 0,0-2 0,1-3 0,64-3 0,-53 1 0,91 14 0,26 1 0,615-14 0,-418-7 0,-111 6 0,301-7 0,-262-26 0,-220 19 0,147-28 0,-138 20 0,152-9 0,6 7 0,21 0 0,-4-2 0,12 0 0,1335 25 0,-1603-4 0,0 0 0,28-7 0,-30 4 0,0 2 0,44-2 0,190 23 0,-223-13 0,-1 2 0,0 0 0,0 3 0,0 0 0,49 25 0,-55-22 0,0-2 0,0-1 0,1-1 0,0-1 0,1-2 0,30 4 0,-22-3 0,49 16 0,24 5 0,90 8 0,232 74 0,-378-95 0,1-3 0,1-2 0,74 4 0,-93-10 0,10 3 0,0 2 0,55 18 0,55 11 0,-90-26 0,10 2 0,124 6 0,-147-16 0,-1 3 0,0 2 0,0 3 0,59 20 0,-52-13 0,1-3 0,95 11 0,-131-24 0,1 1 0,-1 1 0,0 1 0,0 1 0,-1 1 0,24 12 0,98 33 0,-99-38 0,87 40 0,-43-11 0,-35-18 0,76 49 0,-120-67 0,0 0 0,-1 1 0,0 1 0,0 0 0,-1 0 0,0 1 0,-1 0 0,0 1 0,0 0 0,-2 1 0,0-1 0,10 23 0,-6-6 0,-2 0 0,0 0 0,-2 1 0,-1 0 0,-2 0 0,2 44 0,-9 444-1365,3-481-5461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9-26T15:43:02.067"/>
    </inkml:context>
    <inkml:brush xml:id="br0">
      <inkml:brushProperty name="width" value="0.035" units="cm"/>
      <inkml:brushProperty name="height" value="0.035" units="cm"/>
    </inkml:brush>
  </inkml:definitions>
  <inkml:trace contextRef="#ctx0" brushRef="#br0">0 0 24575,'12'1'0,"-1"0"0,1 1 0,-1 0 0,1 0 0,-1 1 0,0 1 0,20 9 0,75 48 0,-54-30 0,582 322 0,304 104-37,-765-378-50,-51-23-125,764 363-241,-34 63 499,-799-447-47,533 338-97,17-37 10,154 59 88,-26-13 0,-689-363 62,-18-8 66,-1 0 0,0 1 0,23 18 0,-41-27-108,0 1 0,0 0 0,-1 0-1,1 1 1,-1-1 0,0 1 0,0 0-1,-1 0 1,1 1 0,-1-1 0,0 1 0,-1-1-1,1 1 1,-1 0 0,0 0 0,-1 0-1,2 11 1,-3-3-20,1 0 0,1 0 0,-1-1 0,2 1 0,0-1 0,1 0 0,0 1 0,1-2 0,0 1 0,1 0 0,1-1 0,0 0 0,8 10 0,43 45 0,-35-43 0,31 45 0,-47-59 0,-1 0 0,0 0 0,-1 1 0,-1 0 0,1 0 0,-2 0 0,0 0 0,3 19 0,33 225 0,-36-230 0,1 1 0,1-1 0,14 36 0,-16-51 0,2 0 0,0 0 0,0 0 0,1 0 0,0-1 0,0 0 0,1-1 0,0 1 0,1-1 0,14 11 0,235 172 0,-241-176 0,1 1 0,-2 1 0,0 1 0,-1 0 0,17 30 0,-20-27 0,-2 0 0,-1 0 0,-1 1 0,0-1 0,-2 2 0,4 25 0,-3-11 0,15 42 0,-17-68 0,0 0 0,0-1 0,1 0 0,1 0 0,0 0 0,0 0 0,1-1 0,9 10 0,-5-6 0,0-1 0,0 2 0,-2-1 0,0 1 0,0 1 0,-1 0 0,-1 0 0,-1 0 0,9 30 0,-8-15 0,-2 1 0,-1 0 0,-1 1 0,-2 39 0,-4 53 0,5 141 0,2-234 0,11 42 0,-8-45 0,-1-1 0,2 32 0,-5 289 0,-5-180 0,2-155-341,-1 0 0,0 0-1,-5 25 1,-3-11-6485</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9-26T15:47:23.736"/>
    </inkml:context>
    <inkml:brush xml:id="br0">
      <inkml:brushProperty name="width" value="0.035" units="cm"/>
      <inkml:brushProperty name="height" value="0.035" units="cm"/>
    </inkml:brush>
  </inkml:definitions>
  <inkml:trace contextRef="#ctx0" brushRef="#br0">1 6 24575,'128'-3'0,"-48"1"0,1 2 0,87 13 0,-145-8 0,-1 0 0,1 1 0,-2 1 0,1 2 0,-1 0 0,0 1 0,-1 1 0,0 0 0,21 18 0,15 16 0,79 84 0,-60-54 0,-23-20 0,64 87 0,7 9 0,119 88 0,-184-185 0,-4 2 0,69 92 0,-109-132 0,0 0 0,0-1 0,1-1 0,1-1 0,0 0 0,33 19 0,-1-6 0,62 23 0,-55-26 0,54 31 0,-62-26 0,-2 3 0,81 69 0,75 63 0,-114-97 0,81 82 0,-99-77 0,-25-24 0,1-2 0,101 75 0,-95-83 0,-1 2 0,85 88 0,-61-58 0,136 99 0,-131-108 0,320 239 0,-353-262 0,75 79 0,-34-30 0,96 114 0,-133-139 0,4-2 0,62 54 0,261 172 0,-230-190 0,-79-53 0,-2 2 0,109 96 0,58 68 0,-203-186 0,0-2 0,0 0 0,2-2 0,1-1 0,0-2 0,51 17 0,-27-19 0,110 11 0,-23-5 0,-47-1 0,46 9 0,211 12 0,-327-37 0,0-2 0,1-1 0,35-6 0,-53 5 0,0 0 0,0-1 0,-1-1 0,1 0 0,-1 0 0,0 0 0,0-1 0,-1-1 0,1 0 0,-1 0 0,-1 0 0,10-10 0,23-29 0,-32 34 0,0 0 0,1 1 0,0 1 0,0-1 0,1 2 0,0-1 0,1 1 0,0 1 0,0 0 0,1 0 0,-1 1 0,17-5 0,10 1 0,2 3 0,-1 1 0,49-1 0,130 7 0,-140 1 0,1 3 0,82 15 0,37 3 0,-91-16 0,143 25 0,-209-23 0,2-1 0,0 2 0,-1 2 0,65 27 0,-47-15 0,1-3 0,0-3 0,1-2 0,101 11 0,-125-21 0,4 3 0,-1 2 0,0 2 0,0 1 0,72 35 0,142 96 0,-157-85 0,-75-45 0,86 50 0,192 83 0,504 225 0,-653-296 0,-2-10 0,-94-44 0,-1 3 0,79 49 0,-108-60 0,0-1 0,0-1 0,1-1 0,0-1 0,30 6 0,-23-6 0,1 1 0,47 24 0,-53-22 0,1-2 0,0 0 0,46 8 0,-52-14 0,1 2 0,-1 0 0,0 1 0,0 2 0,-1 0 0,28 17 0,-32-15 0,1-1 0,30 11 0,-32-14 0,0 0 0,0 1 0,24 17 0,-37-22 0,1 1 0,-1-1 0,-1 1 0,1 0 0,-1 0 0,1 1 0,-1-1 0,-1 1 0,1 0 0,-1 0 0,0 0 0,-1 0 0,1 1 0,1 8 0,3 26 0,-3 1 0,-1 0 0,-2 0 0,-6 64 0,0 4 0,6-16 0,1-41 0,-2-1 0,-3 1 0,-15 83 0,5-60 0,4 0 0,2 1 0,5 95 0,2-70 0,-13 101 0,-11-40 0,4-30 0,-6 201 0,26-292 0,1 0 0,-2 0 0,-2-1 0,-9 50 0,-5 22 0,12-72 0,-19 78 0,21-107 0,-1 0 0,-1-1 0,0 0 0,0 0 0,-1 0 0,0-1 0,-1 0 0,0 0 0,-1-1 0,0 1 0,-10 7 0,-7 5-1365,4-3-5461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B41797-6C66-4FCF-B130-606450D59AB7}" type="datetimeFigureOut">
              <a:rPr lang="en-US" smtClean="0"/>
              <a:t>10/30/2025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CF2C3B-96AA-4650-A208-DC2D5D03174A}" type="slidenum">
              <a:rPr lang="en-US" smtClean="0"/>
              <a:t>‹#›</a:t>
            </a:fld>
            <a:endParaRPr lang="en-US"/>
          </a:p>
        </p:txBody>
      </p:sp>
    </p:spTree>
    <p:extLst>
      <p:ext uri="{BB962C8B-B14F-4D97-AF65-F5344CB8AC3E}">
        <p14:creationId xmlns:p14="http://schemas.microsoft.com/office/powerpoint/2010/main" val="1142239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training is part 1 of a 5-part series related to the PDP process. The purpose of this training series is to provide a foundation level of understanding of the PDP process. It will cover every process or study that a project may require per the PDP process. For additional information, the PDP manual should be referenced. In PDP Overview #1, the training will cover the Project Team Initiation Process, commonly referred to as PTIP.</a:t>
            </a:r>
          </a:p>
          <a:p>
            <a:endParaRPr lang="en-US" dirty="0"/>
          </a:p>
          <a:p>
            <a:r>
              <a:rPr lang="en-US" dirty="0"/>
              <a:t>Training Time: 45-60 minutes</a:t>
            </a:r>
          </a:p>
        </p:txBody>
      </p:sp>
      <p:sp>
        <p:nvSpPr>
          <p:cNvPr id="4" name="Slide Number Placeholder 3"/>
          <p:cNvSpPr>
            <a:spLocks noGrp="1"/>
          </p:cNvSpPr>
          <p:nvPr>
            <p:ph type="sldNum" sz="quarter" idx="5"/>
          </p:nvPr>
        </p:nvSpPr>
        <p:spPr/>
        <p:txBody>
          <a:bodyPr/>
          <a:lstStyle/>
          <a:p>
            <a:fld id="{ECCF2C3B-96AA-4650-A208-DC2D5D03174A}" type="slidenum">
              <a:rPr lang="en-US" smtClean="0"/>
              <a:t>1</a:t>
            </a:fld>
            <a:endParaRPr lang="en-US"/>
          </a:p>
        </p:txBody>
      </p:sp>
    </p:spTree>
    <p:extLst>
      <p:ext uri="{BB962C8B-B14F-4D97-AF65-F5344CB8AC3E}">
        <p14:creationId xmlns:p14="http://schemas.microsoft.com/office/powerpoint/2010/main" val="3012100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 Answer: B)</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10</a:t>
            </a:fld>
            <a:endParaRPr lang="en-US"/>
          </a:p>
        </p:txBody>
      </p:sp>
    </p:spTree>
    <p:extLst>
      <p:ext uri="{BB962C8B-B14F-4D97-AF65-F5344CB8AC3E}">
        <p14:creationId xmlns:p14="http://schemas.microsoft.com/office/powerpoint/2010/main" val="16390665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 Answer: False.) PTIP ends when it is assigned to the PM.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11</a:t>
            </a:fld>
            <a:endParaRPr lang="en-US"/>
          </a:p>
        </p:txBody>
      </p:sp>
    </p:spTree>
    <p:extLst>
      <p:ext uri="{BB962C8B-B14F-4D97-AF65-F5344CB8AC3E}">
        <p14:creationId xmlns:p14="http://schemas.microsoft.com/office/powerpoint/2010/main" val="4351028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 Answer: C)</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12</a:t>
            </a:fld>
            <a:endParaRPr lang="en-US"/>
          </a:p>
        </p:txBody>
      </p:sp>
    </p:spTree>
    <p:extLst>
      <p:ext uri="{BB962C8B-B14F-4D97-AF65-F5344CB8AC3E}">
        <p14:creationId xmlns:p14="http://schemas.microsoft.com/office/powerpoint/2010/main" val="5317063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0" dirty="0">
                <a:solidFill>
                  <a:srgbClr val="000000"/>
                </a:solidFill>
              </a:rPr>
              <a:t>GDOT uses two Government Estimator teams to conduct PTIP activities. </a:t>
            </a:r>
          </a:p>
          <a:p>
            <a:pPr marL="0" indent="0">
              <a:buFont typeface="Arial" panose="020B0604020202020204" pitchFamily="34" charset="0"/>
              <a:buNone/>
            </a:pPr>
            <a:r>
              <a:rPr lang="en-US" sz="1200" b="0" dirty="0">
                <a:solidFill>
                  <a:srgbClr val="000000"/>
                </a:solidFill>
              </a:rPr>
              <a:t>(click 1) The government estimator teams help provide the GDOT PM a more comprehensive understanding of the project prior to PE authorization.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13</a:t>
            </a:fld>
            <a:endParaRPr lang="en-US"/>
          </a:p>
        </p:txBody>
      </p:sp>
    </p:spTree>
    <p:extLst>
      <p:ext uri="{BB962C8B-B14F-4D97-AF65-F5344CB8AC3E}">
        <p14:creationId xmlns:p14="http://schemas.microsoft.com/office/powerpoint/2010/main" val="13280380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0" dirty="0">
                <a:solidFill>
                  <a:srgbClr val="000000"/>
                </a:solidFill>
              </a:rPr>
              <a:t>(Click 1) The government estimator is involved with 4 main PTIP activities: evaluation of the project, schedule creation, request for qualification development if a consultant is needed, and transitioning the project to the PM after PE is authorized.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14</a:t>
            </a:fld>
            <a:endParaRPr lang="en-US"/>
          </a:p>
        </p:txBody>
      </p:sp>
    </p:spTree>
    <p:extLst>
      <p:ext uri="{BB962C8B-B14F-4D97-AF65-F5344CB8AC3E}">
        <p14:creationId xmlns:p14="http://schemas.microsoft.com/office/powerpoint/2010/main" val="21864807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rgbClr val="FF0000"/>
                </a:solidFill>
                <a:latin typeface="Abadi" panose="020B0604020104020204" pitchFamily="34" charset="0"/>
              </a:rPr>
              <a:t>(click 1) The PTIP evaluation activities include</a:t>
            </a:r>
          </a:p>
          <a:p>
            <a:pPr marL="285750" indent="-285750">
              <a:buFont typeface="Arial" panose="020B0604020202020204" pitchFamily="34" charset="0"/>
              <a:buChar char="•"/>
            </a:pPr>
            <a:r>
              <a:rPr lang="en-US" sz="1200" dirty="0">
                <a:latin typeface="Abadi" panose="020B0604020104020204" pitchFamily="34" charset="0"/>
              </a:rPr>
              <a:t>Request PJS</a:t>
            </a:r>
          </a:p>
          <a:p>
            <a:pPr marL="285750" indent="-285750">
              <a:buFont typeface="Arial" panose="020B0604020202020204" pitchFamily="34" charset="0"/>
              <a:buChar char="•"/>
            </a:pPr>
            <a:r>
              <a:rPr lang="en-US" sz="1200" dirty="0">
                <a:solidFill>
                  <a:srgbClr val="0070C0"/>
                </a:solidFill>
                <a:latin typeface="Abadi" panose="020B0604020104020204" pitchFamily="34" charset="0"/>
              </a:rPr>
              <a:t>Review traffic and safety info</a:t>
            </a:r>
          </a:p>
          <a:p>
            <a:pPr marL="285750" indent="-285750">
              <a:buFont typeface="Arial" panose="020B0604020202020204" pitchFamily="34" charset="0"/>
              <a:buChar char="•"/>
            </a:pPr>
            <a:r>
              <a:rPr lang="en-US" sz="1200" dirty="0">
                <a:latin typeface="Abadi" panose="020B0604020104020204" pitchFamily="34" charset="0"/>
              </a:rPr>
              <a:t>Site Visit</a:t>
            </a:r>
          </a:p>
          <a:p>
            <a:pPr marL="285750" indent="-285750">
              <a:buFont typeface="Arial" panose="020B0604020202020204" pitchFamily="34" charset="0"/>
              <a:buChar char="•"/>
            </a:pPr>
            <a:r>
              <a:rPr lang="en-US" sz="1200" dirty="0">
                <a:solidFill>
                  <a:srgbClr val="0070C0"/>
                </a:solidFill>
                <a:latin typeface="Abadi" panose="020B0604020104020204" pitchFamily="34" charset="0"/>
              </a:rPr>
              <a:t>Gather existing information</a:t>
            </a:r>
          </a:p>
          <a:p>
            <a:pPr marL="285750" indent="-285750">
              <a:buFont typeface="Arial" panose="020B0604020202020204" pitchFamily="34" charset="0"/>
              <a:buChar char="•"/>
            </a:pPr>
            <a:r>
              <a:rPr lang="en-US" sz="1200" dirty="0">
                <a:latin typeface="Abadi" panose="020B0604020104020204" pitchFamily="34" charset="0"/>
              </a:rPr>
              <a:t>Interviews</a:t>
            </a:r>
          </a:p>
          <a:p>
            <a:pPr marL="285750" indent="-285750">
              <a:buFont typeface="Arial" panose="020B0604020202020204" pitchFamily="34" charset="0"/>
              <a:buChar char="•"/>
            </a:pPr>
            <a:r>
              <a:rPr lang="en-US" sz="1200" dirty="0">
                <a:solidFill>
                  <a:srgbClr val="0070C0"/>
                </a:solidFill>
                <a:latin typeface="Abadi" panose="020B0604020104020204" pitchFamily="34" charset="0"/>
              </a:rPr>
              <a:t>Environmental Screening</a:t>
            </a:r>
          </a:p>
          <a:p>
            <a:pPr marL="285750" indent="-285750">
              <a:buFont typeface="Arial" panose="020B0604020202020204" pitchFamily="34" charset="0"/>
              <a:buChar char="•"/>
            </a:pPr>
            <a:r>
              <a:rPr lang="en-US" sz="1200" dirty="0">
                <a:latin typeface="Abadi" panose="020B0604020104020204" pitchFamily="34" charset="0"/>
              </a:rPr>
              <a:t>High-level review of Programmed Funding</a:t>
            </a:r>
          </a:p>
          <a:p>
            <a:pPr marL="285750" indent="-285750">
              <a:buFont typeface="Arial" panose="020B0604020202020204" pitchFamily="34" charset="0"/>
              <a:buChar char="•"/>
            </a:pPr>
            <a:r>
              <a:rPr lang="en-US" sz="1200" dirty="0">
                <a:solidFill>
                  <a:srgbClr val="0070C0"/>
                </a:solidFill>
                <a:latin typeface="Abadi" panose="020B0604020104020204" pitchFamily="34" charset="0"/>
              </a:rPr>
              <a:t>Identify Project Goals</a:t>
            </a:r>
          </a:p>
          <a:p>
            <a:pPr marL="285750" indent="-285750">
              <a:buFont typeface="Arial" panose="020B0604020202020204" pitchFamily="34" charset="0"/>
              <a:buChar char="•"/>
            </a:pPr>
            <a:r>
              <a:rPr lang="en-US" sz="1200" dirty="0">
                <a:latin typeface="Abadi" panose="020B0604020104020204" pitchFamily="34" charset="0"/>
              </a:rPr>
              <a:t>Identify Risks</a:t>
            </a:r>
          </a:p>
          <a:p>
            <a:pPr marL="285750" indent="-285750">
              <a:buFont typeface="Arial" panose="020B0604020202020204" pitchFamily="34" charset="0"/>
              <a:buChar char="•"/>
            </a:pPr>
            <a:r>
              <a:rPr lang="en-US" sz="1200" dirty="0">
                <a:solidFill>
                  <a:srgbClr val="0070C0"/>
                </a:solidFill>
                <a:latin typeface="Abadi" panose="020B0604020104020204" pitchFamily="34" charset="0"/>
              </a:rPr>
              <a:t>Identify Project Delivery Discussion Points</a:t>
            </a:r>
          </a:p>
          <a:p>
            <a:pPr marL="285750" indent="-285750">
              <a:buFont typeface="Arial" panose="020B0604020202020204" pitchFamily="34" charset="0"/>
              <a:buChar char="•"/>
            </a:pPr>
            <a:endParaRPr lang="en-US" sz="1200" dirty="0">
              <a:latin typeface="Abadi" panose="020B0604020104020204" pitchFamily="34" charset="0"/>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15</a:t>
            </a:fld>
            <a:endParaRPr lang="en-US"/>
          </a:p>
        </p:txBody>
      </p:sp>
    </p:spTree>
    <p:extLst>
      <p:ext uri="{BB962C8B-B14F-4D97-AF65-F5344CB8AC3E}">
        <p14:creationId xmlns:p14="http://schemas.microsoft.com/office/powerpoint/2010/main" val="40778995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rPr>
              <a:t>(click 1) As Risks have the potential to impact Scope, Schedule, and Budget at any time throughout the project lifecycle, they are a key focus of the PTIP as well.  In order to fully understand and address risks, it is critical that the appropriate Subject Matter Experts are involved in the Risk Assessment process.  </a:t>
            </a: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16</a:t>
            </a:fld>
            <a:endParaRPr lang="en-US"/>
          </a:p>
        </p:txBody>
      </p:sp>
    </p:spTree>
    <p:extLst>
      <p:ext uri="{BB962C8B-B14F-4D97-AF65-F5344CB8AC3E}">
        <p14:creationId xmlns:p14="http://schemas.microsoft.com/office/powerpoint/2010/main" val="26884905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rgbClr val="FF0000"/>
                </a:solidFill>
                <a:latin typeface="Abadi" panose="020B0604020104020204" pitchFamily="34" charset="0"/>
              </a:rPr>
              <a:t>(click 1) The team members are comprised of various subject matter experts. </a:t>
            </a:r>
            <a:endParaRPr lang="en-US" sz="1200" b="0" dirty="0">
              <a:solidFill>
                <a:srgbClr val="000000"/>
              </a:solidFill>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17</a:t>
            </a:fld>
            <a:endParaRPr lang="en-US"/>
          </a:p>
        </p:txBody>
      </p:sp>
    </p:spTree>
    <p:extLst>
      <p:ext uri="{BB962C8B-B14F-4D97-AF65-F5344CB8AC3E}">
        <p14:creationId xmlns:p14="http://schemas.microsoft.com/office/powerpoint/2010/main" val="1490873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F79CB5-7E48-DC73-3DB0-665A552E21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0CC03C-06FF-546C-F8BF-CA3A93E313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460998-DCD4-CFA0-CEEC-2A818F8729AA}"/>
              </a:ext>
            </a:extLst>
          </p:cNvPr>
          <p:cNvSpPr>
            <a:spLocks noGrp="1"/>
          </p:cNvSpPr>
          <p:nvPr>
            <p:ph type="body" idx="1"/>
          </p:nvPr>
        </p:nvSpPr>
        <p:spPr/>
        <p:txBody>
          <a:bodyPr/>
          <a:lstStyle/>
          <a:p>
            <a:pPr marL="0" indent="0">
              <a:buFont typeface="Arial" panose="020B0604020202020204" pitchFamily="34" charset="0"/>
              <a:buNone/>
            </a:pPr>
            <a:r>
              <a:rPr lang="en-US" sz="1200" b="0" dirty="0">
                <a:solidFill>
                  <a:srgbClr val="FF0000"/>
                </a:solidFill>
                <a:latin typeface="Abadi" panose="020B0604020104020204" pitchFamily="34" charset="0"/>
              </a:rPr>
              <a:t>Once all the data collection is complete, the Government Estimator Consultant will present their findings at the PTIP meeting. The next few slides are snapshots from a PTIP presentation. </a:t>
            </a:r>
            <a:endParaRPr lang="en-US" sz="1200" b="0" dirty="0">
              <a:solidFill>
                <a:srgbClr val="000000"/>
              </a:solidFill>
            </a:endParaRPr>
          </a:p>
          <a:p>
            <a:endParaRPr lang="en-US" dirty="0"/>
          </a:p>
        </p:txBody>
      </p:sp>
      <p:sp>
        <p:nvSpPr>
          <p:cNvPr id="4" name="Slide Number Placeholder 3">
            <a:extLst>
              <a:ext uri="{FF2B5EF4-FFF2-40B4-BE49-F238E27FC236}">
                <a16:creationId xmlns:a16="http://schemas.microsoft.com/office/drawing/2014/main" id="{56D91B95-2B54-E82A-91AF-05736A00AD0A}"/>
              </a:ext>
            </a:extLst>
          </p:cNvPr>
          <p:cNvSpPr>
            <a:spLocks noGrp="1"/>
          </p:cNvSpPr>
          <p:nvPr>
            <p:ph type="sldNum" sz="quarter" idx="5"/>
          </p:nvPr>
        </p:nvSpPr>
        <p:spPr/>
        <p:txBody>
          <a:bodyPr/>
          <a:lstStyle/>
          <a:p>
            <a:fld id="{ECCF2C3B-96AA-4650-A208-DC2D5D03174A}" type="slidenum">
              <a:rPr lang="en-US" smtClean="0"/>
              <a:t>18</a:t>
            </a:fld>
            <a:endParaRPr lang="en-US"/>
          </a:p>
        </p:txBody>
      </p:sp>
    </p:spTree>
    <p:extLst>
      <p:ext uri="{BB962C8B-B14F-4D97-AF65-F5344CB8AC3E}">
        <p14:creationId xmlns:p14="http://schemas.microsoft.com/office/powerpoint/2010/main" val="40104352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A225A-EE53-B61E-A88C-266816E96C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1E18F3-DF26-3788-56FD-6EEF58CE80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CBAD4B-43C9-374A-23E0-19A02EF088A6}"/>
              </a:ext>
            </a:extLst>
          </p:cNvPr>
          <p:cNvSpPr>
            <a:spLocks noGrp="1"/>
          </p:cNvSpPr>
          <p:nvPr>
            <p:ph type="body" idx="1"/>
          </p:nvPr>
        </p:nvSpPr>
        <p:spPr/>
        <p:txBody>
          <a:bodyPr/>
          <a:lstStyle/>
          <a:p>
            <a:pPr marL="0" indent="0">
              <a:buFont typeface="Arial" panose="020B0604020202020204" pitchFamily="34" charset="0"/>
              <a:buNone/>
            </a:pPr>
            <a:r>
              <a:rPr lang="en-US" sz="1200" dirty="0">
                <a:solidFill>
                  <a:srgbClr val="FF0000"/>
                </a:solidFill>
                <a:latin typeface="Abadi" panose="020B0604020104020204" pitchFamily="34" charset="0"/>
              </a:rPr>
              <a:t>This slide conveys the project justification statement which is discussed in detail during the meeting.</a:t>
            </a:r>
            <a:endParaRPr lang="en-US" sz="1200" b="0" dirty="0">
              <a:solidFill>
                <a:srgbClr val="000000"/>
              </a:solidFill>
            </a:endParaRPr>
          </a:p>
          <a:p>
            <a:endParaRPr lang="en-US" dirty="0"/>
          </a:p>
        </p:txBody>
      </p:sp>
      <p:sp>
        <p:nvSpPr>
          <p:cNvPr id="4" name="Slide Number Placeholder 3">
            <a:extLst>
              <a:ext uri="{FF2B5EF4-FFF2-40B4-BE49-F238E27FC236}">
                <a16:creationId xmlns:a16="http://schemas.microsoft.com/office/drawing/2014/main" id="{773A61A5-66F4-BB8A-290F-457293C09443}"/>
              </a:ext>
            </a:extLst>
          </p:cNvPr>
          <p:cNvSpPr>
            <a:spLocks noGrp="1"/>
          </p:cNvSpPr>
          <p:nvPr>
            <p:ph type="sldNum" sz="quarter" idx="5"/>
          </p:nvPr>
        </p:nvSpPr>
        <p:spPr/>
        <p:txBody>
          <a:bodyPr/>
          <a:lstStyle/>
          <a:p>
            <a:fld id="{ECCF2C3B-96AA-4650-A208-DC2D5D03174A}" type="slidenum">
              <a:rPr lang="en-US" smtClean="0"/>
              <a:t>19</a:t>
            </a:fld>
            <a:endParaRPr lang="en-US"/>
          </a:p>
        </p:txBody>
      </p:sp>
    </p:spTree>
    <p:extLst>
      <p:ext uri="{BB962C8B-B14F-4D97-AF65-F5344CB8AC3E}">
        <p14:creationId xmlns:p14="http://schemas.microsoft.com/office/powerpoint/2010/main" val="8475174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badi" panose="020B0604020104020204" pitchFamily="34" charset="0"/>
              </a:rPr>
              <a:t>The learner will understand where PTIP fits into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badi" panose="020B0604020104020204" pitchFamily="34" charset="0"/>
              </a:rPr>
              <a:t>(click 1) the Plan Development Process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badi" panose="020B0604020104020204" pitchFamily="34" charset="0"/>
              </a:rPr>
              <a:t>(click 2) its purpose, and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badi" panose="020B0604020104020204" pitchFamily="34" charset="0"/>
              </a:rPr>
              <a:t>(click 3) the key aspects of what it does—and does not—cover.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badi" panose="020B0604020104020204" pitchFamily="34" charset="0"/>
              </a:rPr>
              <a:t>(click 4) Finally, this training will examine the role of Government Estimator Consultants in the process.</a:t>
            </a: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a:t>
            </a:fld>
            <a:endParaRPr lang="en-US"/>
          </a:p>
        </p:txBody>
      </p:sp>
    </p:spTree>
    <p:extLst>
      <p:ext uri="{BB962C8B-B14F-4D97-AF65-F5344CB8AC3E}">
        <p14:creationId xmlns:p14="http://schemas.microsoft.com/office/powerpoint/2010/main" val="19186383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4CEB4-4CD2-C6AA-6F57-BFE46E4D80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86D4B7-A201-436A-E896-A2A2243954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C5FA89-3E90-B5C0-694D-310BBB43618D}"/>
              </a:ext>
            </a:extLst>
          </p:cNvPr>
          <p:cNvSpPr>
            <a:spLocks noGrp="1"/>
          </p:cNvSpPr>
          <p:nvPr>
            <p:ph type="body" idx="1"/>
          </p:nvPr>
        </p:nvSpPr>
        <p:spPr/>
        <p:txBody>
          <a:bodyPr/>
          <a:lstStyle/>
          <a:p>
            <a:pPr marL="0" indent="0">
              <a:buFont typeface="Arial" panose="020B0604020202020204" pitchFamily="34" charset="0"/>
              <a:buNone/>
            </a:pPr>
            <a:r>
              <a:rPr lang="en-US" sz="1200" dirty="0">
                <a:solidFill>
                  <a:srgbClr val="FF0000"/>
                </a:solidFill>
                <a:latin typeface="Abadi" panose="020B0604020104020204" pitchFamily="34" charset="0"/>
              </a:rPr>
              <a:t>These slides discusses some of the existing traffic and roadway conditions. The existing right of way conditions are also discussed.</a:t>
            </a:r>
            <a:endParaRPr lang="en-US" sz="1200" b="0" dirty="0">
              <a:solidFill>
                <a:srgbClr val="000000"/>
              </a:solidFill>
            </a:endParaRPr>
          </a:p>
          <a:p>
            <a:endParaRPr lang="en-US" dirty="0"/>
          </a:p>
        </p:txBody>
      </p:sp>
      <p:sp>
        <p:nvSpPr>
          <p:cNvPr id="4" name="Slide Number Placeholder 3">
            <a:extLst>
              <a:ext uri="{FF2B5EF4-FFF2-40B4-BE49-F238E27FC236}">
                <a16:creationId xmlns:a16="http://schemas.microsoft.com/office/drawing/2014/main" id="{A38DBFC9-BB82-F34C-63A3-5FD57FF18A6E}"/>
              </a:ext>
            </a:extLst>
          </p:cNvPr>
          <p:cNvSpPr>
            <a:spLocks noGrp="1"/>
          </p:cNvSpPr>
          <p:nvPr>
            <p:ph type="sldNum" sz="quarter" idx="5"/>
          </p:nvPr>
        </p:nvSpPr>
        <p:spPr/>
        <p:txBody>
          <a:bodyPr/>
          <a:lstStyle/>
          <a:p>
            <a:fld id="{ECCF2C3B-96AA-4650-A208-DC2D5D03174A}" type="slidenum">
              <a:rPr lang="en-US" smtClean="0"/>
              <a:t>20</a:t>
            </a:fld>
            <a:endParaRPr lang="en-US"/>
          </a:p>
        </p:txBody>
      </p:sp>
    </p:spTree>
    <p:extLst>
      <p:ext uri="{BB962C8B-B14F-4D97-AF65-F5344CB8AC3E}">
        <p14:creationId xmlns:p14="http://schemas.microsoft.com/office/powerpoint/2010/main" val="12541379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EBECAA-601F-AE2E-2087-6998AA96C6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C29560-DF3E-B94E-26DF-1E478F892D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A97D35-DC13-6DFD-7081-07B9EAF21929}"/>
              </a:ext>
            </a:extLst>
          </p:cNvPr>
          <p:cNvSpPr>
            <a:spLocks noGrp="1"/>
          </p:cNvSpPr>
          <p:nvPr>
            <p:ph type="body" idx="1"/>
          </p:nvPr>
        </p:nvSpPr>
        <p:spPr/>
        <p:txBody>
          <a:bodyPr/>
          <a:lstStyle/>
          <a:p>
            <a:pPr marL="0" indent="0">
              <a:buFont typeface="Arial" panose="020B0604020202020204" pitchFamily="34" charset="0"/>
              <a:buNone/>
            </a:pPr>
            <a:r>
              <a:rPr lang="en-US" sz="1200" dirty="0">
                <a:solidFill>
                  <a:srgbClr val="FF0000"/>
                </a:solidFill>
                <a:latin typeface="Abadi" panose="020B0604020104020204" pitchFamily="34" charset="0"/>
              </a:rPr>
              <a:t>These slides convey the utility risks as well as the overall risk summary. Potential risks to the project is a major topic during the PTIP meeting discussion.</a:t>
            </a:r>
            <a:endParaRPr lang="en-US" dirty="0"/>
          </a:p>
        </p:txBody>
      </p:sp>
      <p:sp>
        <p:nvSpPr>
          <p:cNvPr id="4" name="Slide Number Placeholder 3">
            <a:extLst>
              <a:ext uri="{FF2B5EF4-FFF2-40B4-BE49-F238E27FC236}">
                <a16:creationId xmlns:a16="http://schemas.microsoft.com/office/drawing/2014/main" id="{BE1A729F-5A9A-EC50-21E6-3E9F01F3D800}"/>
              </a:ext>
            </a:extLst>
          </p:cNvPr>
          <p:cNvSpPr>
            <a:spLocks noGrp="1"/>
          </p:cNvSpPr>
          <p:nvPr>
            <p:ph type="sldNum" sz="quarter" idx="5"/>
          </p:nvPr>
        </p:nvSpPr>
        <p:spPr/>
        <p:txBody>
          <a:bodyPr/>
          <a:lstStyle/>
          <a:p>
            <a:fld id="{ECCF2C3B-96AA-4650-A208-DC2D5D03174A}" type="slidenum">
              <a:rPr lang="en-US" smtClean="0"/>
              <a:t>21</a:t>
            </a:fld>
            <a:endParaRPr lang="en-US"/>
          </a:p>
        </p:txBody>
      </p:sp>
    </p:spTree>
    <p:extLst>
      <p:ext uri="{BB962C8B-B14F-4D97-AF65-F5344CB8AC3E}">
        <p14:creationId xmlns:p14="http://schemas.microsoft.com/office/powerpoint/2010/main" val="20755242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1)The PTIP process does not involve developing or evaluating alternatives for the proposed project. </a:t>
            </a:r>
          </a:p>
          <a:p>
            <a:endParaRPr lang="en-US" dirty="0"/>
          </a:p>
          <a:p>
            <a:r>
              <a:rPr lang="en-US" dirty="0"/>
              <a:t>(click 2) It is not solely conducted by the government estimator; rather, subject matter experts (SMEs) actively contribute their insights.</a:t>
            </a:r>
          </a:p>
          <a:p>
            <a:endParaRPr lang="en-US" dirty="0"/>
          </a:p>
          <a:p>
            <a:r>
              <a:rPr lang="en-US" dirty="0"/>
              <a:t>(click 3) Any decisions made during PTIP remain open for reconsideration in the concept phase. </a:t>
            </a:r>
          </a:p>
          <a:p>
            <a:endParaRPr lang="en-US" dirty="0"/>
          </a:p>
          <a:p>
            <a:r>
              <a:rPr lang="en-US" dirty="0"/>
              <a:t>(click 4) Additionally, the environmental survey boundary is not established as part of the PTIP process.</a:t>
            </a:r>
          </a:p>
        </p:txBody>
      </p:sp>
      <p:sp>
        <p:nvSpPr>
          <p:cNvPr id="4" name="Slide Number Placeholder 3"/>
          <p:cNvSpPr>
            <a:spLocks noGrp="1"/>
          </p:cNvSpPr>
          <p:nvPr>
            <p:ph type="sldNum" sz="quarter" idx="5"/>
          </p:nvPr>
        </p:nvSpPr>
        <p:spPr/>
        <p:txBody>
          <a:bodyPr/>
          <a:lstStyle/>
          <a:p>
            <a:fld id="{ECCF2C3B-96AA-4650-A208-DC2D5D03174A}" type="slidenum">
              <a:rPr lang="en-US" smtClean="0"/>
              <a:t>22</a:t>
            </a:fld>
            <a:endParaRPr lang="en-US"/>
          </a:p>
        </p:txBody>
      </p:sp>
    </p:spTree>
    <p:extLst>
      <p:ext uri="{BB962C8B-B14F-4D97-AF65-F5344CB8AC3E}">
        <p14:creationId xmlns:p14="http://schemas.microsoft.com/office/powerpoint/2010/main" val="6723735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rgbClr val="FF0000"/>
                </a:solidFill>
                <a:latin typeface="Abadi" panose="020B0604020104020204" pitchFamily="34" charset="0"/>
              </a:rPr>
              <a:t>(click 1) The government estimator develops the anticipated P6 schedule durations.</a:t>
            </a:r>
          </a:p>
          <a:p>
            <a:pPr marL="0" indent="0">
              <a:buFont typeface="Arial" panose="020B0604020202020204" pitchFamily="34" charset="0"/>
              <a:buNone/>
            </a:pPr>
            <a:endParaRPr lang="en-US" sz="1200" dirty="0">
              <a:solidFill>
                <a:srgbClr val="FF0000"/>
              </a:solidFill>
              <a:latin typeface="Abadi" panose="020B0604020104020204" pitchFamily="34" charset="0"/>
            </a:endParaRPr>
          </a:p>
          <a:p>
            <a:pPr marL="0" indent="0">
              <a:buFont typeface="Arial" panose="020B0604020202020204" pitchFamily="34" charset="0"/>
              <a:buNone/>
            </a:pPr>
            <a:r>
              <a:rPr lang="en-US" sz="1200" b="0" dirty="0">
                <a:solidFill>
                  <a:srgbClr val="FF0000"/>
                </a:solidFill>
                <a:latin typeface="Abadi" panose="020B0604020104020204" pitchFamily="34" charset="0"/>
              </a:rPr>
              <a:t>(click 2) SMEs are requested for review and input related to the schedule. </a:t>
            </a:r>
          </a:p>
          <a:p>
            <a:pPr marL="0" indent="0">
              <a:buFont typeface="Arial" panose="020B0604020202020204" pitchFamily="34" charset="0"/>
              <a:buNone/>
            </a:pPr>
            <a:endParaRPr lang="en-US" sz="1200" b="0" dirty="0">
              <a:solidFill>
                <a:srgbClr val="FF0000"/>
              </a:solidFill>
              <a:latin typeface="Abadi" panose="020B0604020104020204" pitchFamily="34" charset="0"/>
            </a:endParaRPr>
          </a:p>
          <a:p>
            <a:pPr marL="0" indent="0">
              <a:buFont typeface="Arial" panose="020B0604020202020204" pitchFamily="34" charset="0"/>
              <a:buNone/>
            </a:pPr>
            <a:r>
              <a:rPr lang="en-US" sz="1200" b="0" dirty="0">
                <a:solidFill>
                  <a:srgbClr val="FF0000"/>
                </a:solidFill>
                <a:latin typeface="Abadi" panose="020B0604020104020204" pitchFamily="34" charset="0"/>
              </a:rPr>
              <a:t>(click 3) Once the SMEs approve the developed schedule, the schedule is submitted for the schedule review committee to approve.</a:t>
            </a:r>
          </a:p>
          <a:p>
            <a:pPr marL="0" indent="0">
              <a:buFont typeface="Arial" panose="020B0604020202020204" pitchFamily="34" charset="0"/>
              <a:buNone/>
            </a:pPr>
            <a:endParaRPr lang="en-US" sz="1200" b="0" dirty="0">
              <a:solidFill>
                <a:srgbClr val="FF0000"/>
              </a:solidFill>
              <a:latin typeface="Abadi" panose="020B0604020104020204" pitchFamily="34" charset="0"/>
            </a:endParaRPr>
          </a:p>
          <a:p>
            <a:pPr marL="0" indent="0">
              <a:buFont typeface="Arial" panose="020B0604020202020204" pitchFamily="34" charset="0"/>
              <a:buNone/>
            </a:pPr>
            <a:r>
              <a:rPr lang="en-US" sz="1200" b="0" dirty="0">
                <a:solidFill>
                  <a:srgbClr val="FF0000"/>
                </a:solidFill>
                <a:latin typeface="Abadi" panose="020B0604020104020204" pitchFamily="34" charset="0"/>
              </a:rPr>
              <a:t>(click 4) If SRC approves the schedule, it is then activated.</a:t>
            </a:r>
            <a:endParaRPr lang="en-US" sz="1200" b="0" dirty="0">
              <a:solidFill>
                <a:srgbClr val="000000"/>
              </a:solidFill>
            </a:endParaRPr>
          </a:p>
          <a:p>
            <a:endParaRPr lang="en-US" dirty="0"/>
          </a:p>
          <a:p>
            <a:r>
              <a:rPr lang="en-US" dirty="0"/>
              <a:t>(click 1) The government estimator develops the anticipated P6 schedule durations, (click 3) with SMEs providing review and input. </a:t>
            </a:r>
          </a:p>
          <a:p>
            <a:r>
              <a:rPr lang="en-US" dirty="0"/>
              <a:t>(click 2) Once the SMEs approve the developed schedule, it is submitted to the schedule review committee (SRC) for final approval. </a:t>
            </a:r>
          </a:p>
          <a:p>
            <a:r>
              <a:rPr lang="en-US" dirty="0"/>
              <a:t>(click 4) If the SRC grants approval, the schedule is then activated.</a:t>
            </a:r>
          </a:p>
        </p:txBody>
      </p:sp>
      <p:sp>
        <p:nvSpPr>
          <p:cNvPr id="4" name="Slide Number Placeholder 3"/>
          <p:cNvSpPr>
            <a:spLocks noGrp="1"/>
          </p:cNvSpPr>
          <p:nvPr>
            <p:ph type="sldNum" sz="quarter" idx="5"/>
          </p:nvPr>
        </p:nvSpPr>
        <p:spPr/>
        <p:txBody>
          <a:bodyPr/>
          <a:lstStyle/>
          <a:p>
            <a:fld id="{ECCF2C3B-96AA-4650-A208-DC2D5D03174A}" type="slidenum">
              <a:rPr lang="en-US" smtClean="0"/>
              <a:t>23</a:t>
            </a:fld>
            <a:endParaRPr lang="en-US"/>
          </a:p>
        </p:txBody>
      </p:sp>
    </p:spTree>
    <p:extLst>
      <p:ext uri="{BB962C8B-B14F-4D97-AF65-F5344CB8AC3E}">
        <p14:creationId xmlns:p14="http://schemas.microsoft.com/office/powerpoint/2010/main" val="9677723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rgbClr val="FF0000"/>
                </a:solidFill>
                <a:latin typeface="Abadi" panose="020B0604020104020204" pitchFamily="34" charset="0"/>
              </a:rPr>
              <a:t>(click 1) Following the PTIP meeting, i</a:t>
            </a:r>
            <a:r>
              <a:rPr lang="en-US" dirty="0"/>
              <a:t>f procurement activities are required, the Government Estimator supports the GDOT PM in preparing requests for qualifications, task orders, or other procurement-related documents as needed. Given their familiarity with the project's scope and any missing but necessary information or studies, the Government Estimator provides valuable insight to help develop a comprehensive procurement document. </a:t>
            </a:r>
            <a:endParaRPr lang="en-US" sz="1200" dirty="0">
              <a:solidFill>
                <a:srgbClr val="FF0000"/>
              </a:solidFill>
              <a:latin typeface="Abadi" panose="020B0604020104020204" pitchFamily="34" charset="0"/>
            </a:endParaRPr>
          </a:p>
          <a:p>
            <a:pPr marL="0" indent="0">
              <a:buFont typeface="Arial" panose="020B0604020202020204" pitchFamily="34" charset="0"/>
              <a:buNone/>
            </a:pPr>
            <a:r>
              <a:rPr lang="en-US" sz="1200" dirty="0">
                <a:solidFill>
                  <a:srgbClr val="FF0000"/>
                </a:solidFill>
                <a:latin typeface="Abadi" panose="020B0604020104020204" pitchFamily="34" charset="0"/>
              </a:rPr>
              <a:t> </a:t>
            </a:r>
          </a:p>
          <a:p>
            <a:pPr marL="0" indent="0">
              <a:buFont typeface="Arial" panose="020B0604020202020204" pitchFamily="34" charset="0"/>
              <a:buNone/>
            </a:pPr>
            <a:r>
              <a:rPr lang="en-US" sz="1200" b="0" dirty="0">
                <a:solidFill>
                  <a:srgbClr val="FF0000"/>
                </a:solidFill>
                <a:latin typeface="Abadi" panose="020B0604020104020204" pitchFamily="34" charset="0"/>
              </a:rPr>
              <a:t>(click 2) </a:t>
            </a:r>
            <a:r>
              <a:rPr lang="en-US" dirty="0"/>
              <a:t>Additionally, they facilitate a transition meeting with the PM and DPM, allowing the PM to review available project information and ask questions.</a:t>
            </a:r>
          </a:p>
        </p:txBody>
      </p:sp>
      <p:sp>
        <p:nvSpPr>
          <p:cNvPr id="4" name="Slide Number Placeholder 3"/>
          <p:cNvSpPr>
            <a:spLocks noGrp="1"/>
          </p:cNvSpPr>
          <p:nvPr>
            <p:ph type="sldNum" sz="quarter" idx="5"/>
          </p:nvPr>
        </p:nvSpPr>
        <p:spPr/>
        <p:txBody>
          <a:bodyPr/>
          <a:lstStyle/>
          <a:p>
            <a:fld id="{ECCF2C3B-96AA-4650-A208-DC2D5D03174A}" type="slidenum">
              <a:rPr lang="en-US" smtClean="0"/>
              <a:t>24</a:t>
            </a:fld>
            <a:endParaRPr lang="en-US"/>
          </a:p>
        </p:txBody>
      </p:sp>
    </p:spTree>
    <p:extLst>
      <p:ext uri="{BB962C8B-B14F-4D97-AF65-F5344CB8AC3E}">
        <p14:creationId xmlns:p14="http://schemas.microsoft.com/office/powerpoint/2010/main" val="13092798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 Answer: A)</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25</a:t>
            </a:fld>
            <a:endParaRPr lang="en-US"/>
          </a:p>
        </p:txBody>
      </p:sp>
    </p:spTree>
    <p:extLst>
      <p:ext uri="{BB962C8B-B14F-4D97-AF65-F5344CB8AC3E}">
        <p14:creationId xmlns:p14="http://schemas.microsoft.com/office/powerpoint/2010/main" val="26064023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 Answer: True) PTIP ends when it is assigned to the PM.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26</a:t>
            </a:fld>
            <a:endParaRPr lang="en-US"/>
          </a:p>
        </p:txBody>
      </p:sp>
    </p:spTree>
    <p:extLst>
      <p:ext uri="{BB962C8B-B14F-4D97-AF65-F5344CB8AC3E}">
        <p14:creationId xmlns:p14="http://schemas.microsoft.com/office/powerpoint/2010/main" val="23801769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rgbClr val="FF0000"/>
                </a:solidFill>
                <a:latin typeface="Abadi" panose="020B0604020104020204" pitchFamily="34" charset="0"/>
              </a:rPr>
              <a:t>(click 1) </a:t>
            </a:r>
            <a:r>
              <a:rPr lang="en-US" dirty="0"/>
              <a:t>The PTIP process can initiate the project's lifecycle, though not every project requires PTIP.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(click 2)It helps maintain alignment with schedule, scope, and budget </a:t>
            </a:r>
          </a:p>
          <a:p>
            <a:pPr marL="0" indent="0">
              <a:buFont typeface="Arial" panose="020B0604020202020204" pitchFamily="34" charset="0"/>
              <a:buNone/>
            </a:pPr>
            <a:endParaRPr lang="en-US"/>
          </a:p>
          <a:p>
            <a:pPr marL="0" indent="0">
              <a:buFont typeface="Arial" panose="020B0604020202020204" pitchFamily="34" charset="0"/>
              <a:buNone/>
            </a:pPr>
            <a:r>
              <a:rPr lang="en-US"/>
              <a:t>(</a:t>
            </a:r>
            <a:r>
              <a:rPr lang="en-US" dirty="0"/>
              <a:t>click 3) while ensuring a strong project start with valuable input from experienced SMEs.</a:t>
            </a:r>
            <a:r>
              <a:rPr lang="en-US" sz="1200" b="0" dirty="0">
                <a:solidFill>
                  <a:srgbClr val="FF0000"/>
                </a:solidFill>
                <a:latin typeface="Abadi" panose="020B0604020104020204" pitchFamily="34" charset="0"/>
              </a:rPr>
              <a:t> </a:t>
            </a:r>
            <a:endParaRPr lang="en-US" sz="1200" b="0" dirty="0">
              <a:solidFill>
                <a:srgbClr val="000000"/>
              </a:solidFill>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27</a:t>
            </a:fld>
            <a:endParaRPr lang="en-US"/>
          </a:p>
        </p:txBody>
      </p:sp>
    </p:spTree>
    <p:extLst>
      <p:ext uri="{BB962C8B-B14F-4D97-AF65-F5344CB8AC3E}">
        <p14:creationId xmlns:p14="http://schemas.microsoft.com/office/powerpoint/2010/main" val="3477112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PTIP takes place before the concept development phase begins. It should commence no later than one year prior to the authorization of PE. </a:t>
            </a:r>
          </a:p>
        </p:txBody>
      </p:sp>
      <p:sp>
        <p:nvSpPr>
          <p:cNvPr id="4" name="Slide Number Placeholder 3"/>
          <p:cNvSpPr>
            <a:spLocks noGrp="1"/>
          </p:cNvSpPr>
          <p:nvPr>
            <p:ph type="sldNum" sz="quarter" idx="5"/>
          </p:nvPr>
        </p:nvSpPr>
        <p:spPr/>
        <p:txBody>
          <a:bodyPr/>
          <a:lstStyle/>
          <a:p>
            <a:fld id="{ECCF2C3B-96AA-4650-A208-DC2D5D03174A}" type="slidenum">
              <a:rPr lang="en-US" smtClean="0"/>
              <a:t>3</a:t>
            </a:fld>
            <a:endParaRPr lang="en-US"/>
          </a:p>
        </p:txBody>
      </p:sp>
    </p:spTree>
    <p:extLst>
      <p:ext uri="{BB962C8B-B14F-4D97-AF65-F5344CB8AC3E}">
        <p14:creationId xmlns:p14="http://schemas.microsoft.com/office/powerpoint/2010/main" val="3294539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badi" panose="020B0604020104020204" pitchFamily="34" charset="0"/>
              </a:rPr>
              <a:t>(click 1) PTIP is conducted solely for projects </a:t>
            </a:r>
            <a:r>
              <a:rPr lang="en-US" b="1" dirty="0">
                <a:latin typeface="Abadi" panose="020B0604020104020204" pitchFamily="34" charset="0"/>
              </a:rPr>
              <a:t>sponsored</a:t>
            </a:r>
            <a:r>
              <a:rPr lang="en-US" dirty="0">
                <a:latin typeface="Abadi" panose="020B0604020104020204" pitchFamily="34" charset="0"/>
              </a:rPr>
              <a:t> by GDOT within the capital and bridge programs. </a:t>
            </a:r>
          </a:p>
          <a:p>
            <a:endParaRPr lang="en-US" dirty="0">
              <a:latin typeface="Abadi" panose="020B0604020104020204" pitchFamily="34" charset="0"/>
            </a:endParaRPr>
          </a:p>
          <a:p>
            <a:r>
              <a:rPr lang="en-US" dirty="0">
                <a:latin typeface="Abadi" panose="020B0604020104020204" pitchFamily="34" charset="0"/>
              </a:rPr>
              <a:t>(click 2) It is not applied to projects from the safety or operations programs and</a:t>
            </a:r>
          </a:p>
          <a:p>
            <a:endParaRPr lang="en-US" dirty="0">
              <a:latin typeface="Abadi" panose="020B0604020104020204" pitchFamily="34" charset="0"/>
            </a:endParaRPr>
          </a:p>
          <a:p>
            <a:r>
              <a:rPr lang="en-US" dirty="0">
                <a:latin typeface="Abadi" panose="020B0604020104020204" pitchFamily="34" charset="0"/>
              </a:rPr>
              <a:t>(click 3)  is not a mandatory step for all projects. </a:t>
            </a:r>
          </a:p>
          <a:p>
            <a:endParaRPr lang="en-US" dirty="0">
              <a:latin typeface="Abadi" panose="020B0604020104020204" pitchFamily="34" charset="0"/>
            </a:endParaRPr>
          </a:p>
        </p:txBody>
      </p:sp>
      <p:sp>
        <p:nvSpPr>
          <p:cNvPr id="4" name="Slide Number Placeholder 3"/>
          <p:cNvSpPr>
            <a:spLocks noGrp="1"/>
          </p:cNvSpPr>
          <p:nvPr>
            <p:ph type="sldNum" sz="quarter" idx="5"/>
          </p:nvPr>
        </p:nvSpPr>
        <p:spPr/>
        <p:txBody>
          <a:bodyPr/>
          <a:lstStyle/>
          <a:p>
            <a:fld id="{ECCF2C3B-96AA-4650-A208-DC2D5D03174A}" type="slidenum">
              <a:rPr lang="en-US" smtClean="0"/>
              <a:t>4</a:t>
            </a:fld>
            <a:endParaRPr lang="en-US"/>
          </a:p>
        </p:txBody>
      </p:sp>
    </p:spTree>
    <p:extLst>
      <p:ext uri="{BB962C8B-B14F-4D97-AF65-F5344CB8AC3E}">
        <p14:creationId xmlns:p14="http://schemas.microsoft.com/office/powerpoint/2010/main" val="1904752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FF0000"/>
                </a:solidFill>
                <a:latin typeface="Abadi" panose="020B0604020104020204" pitchFamily="34" charset="0"/>
              </a:rPr>
              <a:t>(click 1) The Project Team Initiation Process (PTIP) was developed to establish a standardized framework for defining the roles of Project Managers, Program Management Contract (PMC) Program Managers, and GDOT Subject Matter Experts. </a:t>
            </a:r>
            <a:endParaRPr lang="en-US" sz="1200" b="0" dirty="0">
              <a:solidFill>
                <a:srgbClr val="FF0000"/>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rgbClr val="FF0000"/>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000000"/>
                </a:solidFill>
              </a:rPr>
              <a:t>(click 2) The information gathered during PTIP provides a basic understanding of the general timeline for the proposed project. Team members will provide input on schedule durations during the PTIP meeting.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000000"/>
                </a:solidFill>
              </a:rPr>
              <a:t>(click 3) </a:t>
            </a:r>
            <a:r>
              <a:rPr lang="en-US" dirty="0"/>
              <a:t>This process helps projects stay on schedule, within scope, and on budget, setting them up for success!!</a:t>
            </a:r>
          </a:p>
        </p:txBody>
      </p:sp>
      <p:sp>
        <p:nvSpPr>
          <p:cNvPr id="4" name="Slide Number Placeholder 3"/>
          <p:cNvSpPr>
            <a:spLocks noGrp="1"/>
          </p:cNvSpPr>
          <p:nvPr>
            <p:ph type="sldNum" sz="quarter" idx="5"/>
          </p:nvPr>
        </p:nvSpPr>
        <p:spPr/>
        <p:txBody>
          <a:bodyPr/>
          <a:lstStyle/>
          <a:p>
            <a:fld id="{ECCF2C3B-96AA-4650-A208-DC2D5D03174A}" type="slidenum">
              <a:rPr lang="en-US" smtClean="0"/>
              <a:t>5</a:t>
            </a:fld>
            <a:endParaRPr lang="en-US"/>
          </a:p>
        </p:txBody>
      </p:sp>
    </p:spTree>
    <p:extLst>
      <p:ext uri="{BB962C8B-B14F-4D97-AF65-F5344CB8AC3E}">
        <p14:creationId xmlns:p14="http://schemas.microsoft.com/office/powerpoint/2010/main" val="753168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FF0000"/>
                </a:solidFill>
                <a:latin typeface="Abadi" panose="020B0604020104020204" pitchFamily="34" charset="0"/>
              </a:rPr>
              <a:t>(click 1) The primary goal is to streamline the transition from Preliminary Engineering (PE) funding authorization to the initiation of project development activities. This applies to both in-house efforts and consultant-led services, helping to reduce delays and improve efficiency. </a:t>
            </a:r>
            <a:r>
              <a:rPr lang="en-US" sz="1200" b="0" dirty="0">
                <a:solidFill>
                  <a:srgbClr val="000000"/>
                </a:solidFill>
              </a:rPr>
              <a:t>(Better Starts)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000000"/>
                </a:solidFill>
              </a:rPr>
              <a:t>(click 2) To more narrowly focus the approach for project development and eliminate extraneous work.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000000"/>
                </a:solidFill>
              </a:rPr>
              <a:t>(click 3) To provide the Consultant Selection Committee and GDOT Management a better understanding of the project in order to make more informed decisions when selecting or assigning the project team.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rgbClr val="000000"/>
              </a:solidFill>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a:t>
            </a:fld>
            <a:endParaRPr lang="en-US"/>
          </a:p>
        </p:txBody>
      </p:sp>
    </p:spTree>
    <p:extLst>
      <p:ext uri="{BB962C8B-B14F-4D97-AF65-F5344CB8AC3E}">
        <p14:creationId xmlns:p14="http://schemas.microsoft.com/office/powerpoint/2010/main" val="39089191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rgbClr val="FF0000"/>
                </a:solidFill>
                <a:latin typeface="Abadi" panose="020B0604020104020204" pitchFamily="34" charset="0"/>
              </a:rPr>
              <a:t>(click 1) </a:t>
            </a:r>
            <a:r>
              <a:rPr lang="en-US" dirty="0"/>
              <a:t>Additionally, the purpose of PTIP is to give the project team a comprehensive introduction to the project,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(click 2) offering insight into potential risks and strategies for avoidance and mitigation.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(Click 3) It also includes an assessment to determine the suitability of incorporating a Phase I – Preliminary/Scoping Phase.</a:t>
            </a:r>
          </a:p>
        </p:txBody>
      </p:sp>
      <p:sp>
        <p:nvSpPr>
          <p:cNvPr id="4" name="Slide Number Placeholder 3"/>
          <p:cNvSpPr>
            <a:spLocks noGrp="1"/>
          </p:cNvSpPr>
          <p:nvPr>
            <p:ph type="sldNum" sz="quarter" idx="5"/>
          </p:nvPr>
        </p:nvSpPr>
        <p:spPr/>
        <p:txBody>
          <a:bodyPr/>
          <a:lstStyle/>
          <a:p>
            <a:fld id="{ECCF2C3B-96AA-4650-A208-DC2D5D03174A}" type="slidenum">
              <a:rPr lang="en-US" smtClean="0"/>
              <a:t>7</a:t>
            </a:fld>
            <a:endParaRPr lang="en-US"/>
          </a:p>
        </p:txBody>
      </p:sp>
    </p:spTree>
    <p:extLst>
      <p:ext uri="{BB962C8B-B14F-4D97-AF65-F5344CB8AC3E}">
        <p14:creationId xmlns:p14="http://schemas.microsoft.com/office/powerpoint/2010/main" val="19017067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solidFill>
                  <a:schemeClr val="accent6">
                    <a:lumMod val="75000"/>
                  </a:schemeClr>
                </a:solidFill>
                <a:latin typeface="Abadi" panose="020B0604020104020204" pitchFamily="34" charset="0"/>
              </a:rPr>
              <a:t>Once a project has been added to the CWP and assigned to a GDOT office</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accent6">
                    <a:lumMod val="75000"/>
                  </a:schemeClr>
                </a:solidFill>
                <a:latin typeface="Abadi" panose="020B0604020104020204" pitchFamily="34" charset="0"/>
              </a:rPr>
              <a:t>(click 2) </a:t>
            </a:r>
            <a:r>
              <a:rPr lang="en-US" dirty="0"/>
              <a:t>PTIP will begin no less than 1 year prior to PE authorization</a:t>
            </a:r>
          </a:p>
        </p:txBody>
      </p:sp>
      <p:sp>
        <p:nvSpPr>
          <p:cNvPr id="4" name="Slide Number Placeholder 3"/>
          <p:cNvSpPr>
            <a:spLocks noGrp="1"/>
          </p:cNvSpPr>
          <p:nvPr>
            <p:ph type="sldNum" sz="quarter" idx="5"/>
          </p:nvPr>
        </p:nvSpPr>
        <p:spPr/>
        <p:txBody>
          <a:bodyPr/>
          <a:lstStyle/>
          <a:p>
            <a:fld id="{E0E4ECC3-82EA-4569-8082-5346BC3E253D}" type="slidenum">
              <a:rPr lang="en-US" smtClean="0"/>
              <a:t>8</a:t>
            </a:fld>
            <a:endParaRPr lang="en-US" dirty="0"/>
          </a:p>
        </p:txBody>
      </p:sp>
    </p:spTree>
    <p:extLst>
      <p:ext uri="{BB962C8B-B14F-4D97-AF65-F5344CB8AC3E}">
        <p14:creationId xmlns:p14="http://schemas.microsoft.com/office/powerpoint/2010/main" val="6590111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PTIP ends </a:t>
            </a:r>
            <a:r>
              <a:rPr lang="en-US" sz="1200" dirty="0">
                <a:solidFill>
                  <a:schemeClr val="accent1">
                    <a:lumMod val="50000"/>
                  </a:schemeClr>
                </a:solidFill>
                <a:latin typeface="Abadi" panose="020B0604020104020204" pitchFamily="34" charset="0"/>
              </a:rPr>
              <a:t>when the project is assigned and transitioned to the PM</a:t>
            </a:r>
            <a:endParaRPr lang="en-US" dirty="0"/>
          </a:p>
        </p:txBody>
      </p:sp>
      <p:sp>
        <p:nvSpPr>
          <p:cNvPr id="4" name="Slide Number Placeholder 3"/>
          <p:cNvSpPr>
            <a:spLocks noGrp="1"/>
          </p:cNvSpPr>
          <p:nvPr>
            <p:ph type="sldNum" sz="quarter" idx="5"/>
          </p:nvPr>
        </p:nvSpPr>
        <p:spPr/>
        <p:txBody>
          <a:bodyPr/>
          <a:lstStyle/>
          <a:p>
            <a:fld id="{E0E4ECC3-82EA-4569-8082-5346BC3E253D}" type="slidenum">
              <a:rPr lang="en-US" smtClean="0"/>
              <a:t>9</a:t>
            </a:fld>
            <a:endParaRPr lang="en-US" dirty="0"/>
          </a:p>
        </p:txBody>
      </p:sp>
    </p:spTree>
    <p:extLst>
      <p:ext uri="{BB962C8B-B14F-4D97-AF65-F5344CB8AC3E}">
        <p14:creationId xmlns:p14="http://schemas.microsoft.com/office/powerpoint/2010/main" val="15117793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HD-PanelTitle-GrommetsCombin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AB7850A1-E59D-4A64-AF55-2428E5A3E241}" type="slidenum">
              <a:rPr lang="en-US" smtClean="0"/>
              <a:t>‹#›</a:t>
            </a:fld>
            <a:endParaRPr lang="en-US"/>
          </a:p>
        </p:txBody>
      </p:sp>
      <p:cxnSp>
        <p:nvCxnSpPr>
          <p:cNvPr id="15" name="Straight Connector 14"/>
          <p:cNvCxnSpPr/>
          <p:nvPr/>
        </p:nvCxnSpPr>
        <p:spPr>
          <a:xfrm>
            <a:off x="2692399" y="3522131"/>
            <a:ext cx="681566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3172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2016D-9430-4712-860B-99B595C3860D}"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3141431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5" name="Straight Connector 14"/>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65680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646003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33954061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963346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5" name="Straight Connector 14"/>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233134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188777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4" name="Straight Connector 13"/>
          <p:cNvCxnSpPr/>
          <p:nvPr/>
        </p:nvCxnSpPr>
        <p:spPr>
          <a:xfrm>
            <a:off x="8863890" y="990600"/>
            <a:ext cx="0" cy="487680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32428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1235767" y="1098710"/>
            <a:ext cx="9839903" cy="579194"/>
          </a:xfrm>
          <a:prstGeom prst="rect">
            <a:avLst/>
          </a:prstGeom>
        </p:spPr>
        <p:txBody>
          <a:bodyPr anchor="b">
            <a:normAutofit/>
          </a:bodyPr>
          <a:lstStyle>
            <a:lvl1pPr algn="l">
              <a:defRPr sz="3400" b="1"/>
            </a:lvl1pPr>
          </a:lstStyle>
          <a:p>
            <a:r>
              <a:rPr lang="en-US" dirty="0"/>
              <a:t>Header Goes Here</a:t>
            </a:r>
          </a:p>
        </p:txBody>
      </p:sp>
      <p:sp>
        <p:nvSpPr>
          <p:cNvPr id="14" name="Text Placeholder 2"/>
          <p:cNvSpPr>
            <a:spLocks noGrp="1"/>
          </p:cNvSpPr>
          <p:nvPr>
            <p:ph type="body" idx="10" hasCustomPrompt="1"/>
          </p:nvPr>
        </p:nvSpPr>
        <p:spPr>
          <a:xfrm>
            <a:off x="1235767" y="1741898"/>
            <a:ext cx="9839903" cy="483696"/>
          </a:xfrm>
          <a:prstGeom prst="rect">
            <a:avLst/>
          </a:prstGeom>
        </p:spPr>
        <p:txBody>
          <a:bodyPr anchor="b"/>
          <a:lstStyle>
            <a:lvl1pPr marL="0" indent="0">
              <a:buNone/>
              <a:defRPr sz="22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17" name="Content Placeholder 2"/>
          <p:cNvSpPr>
            <a:spLocks noGrp="1"/>
          </p:cNvSpPr>
          <p:nvPr>
            <p:ph sz="half" idx="1" hasCustomPrompt="1"/>
          </p:nvPr>
        </p:nvSpPr>
        <p:spPr>
          <a:xfrm>
            <a:off x="1235767" y="2340389"/>
            <a:ext cx="9839903" cy="2111499"/>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2560281195"/>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4239206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6" name="Straight Connector 15"/>
          <p:cNvCxnSpPr/>
          <p:nvPr/>
        </p:nvCxnSpPr>
        <p:spPr>
          <a:xfrm>
            <a:off x="2012723" y="3710585"/>
            <a:ext cx="8163380"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61024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8F2016D-9430-4712-860B-99B595C3860D}"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1589600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8F2016D-9430-4712-860B-99B595C3860D}" type="datetimeFigureOut">
              <a:rPr lang="en-US" smtClean="0"/>
              <a:t>10/30/2025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7850A1-E59D-4A64-AF55-2428E5A3E241}" type="slidenum">
              <a:rPr lang="en-US" smtClean="0"/>
              <a:t>‹#›</a:t>
            </a:fld>
            <a:endParaRPr lang="en-US"/>
          </a:p>
        </p:txBody>
      </p:sp>
      <p:cxnSp>
        <p:nvCxnSpPr>
          <p:cNvPr id="18" name="Straight Connector 1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670065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8F2016D-9430-4712-860B-99B595C3860D}" type="datetimeFigureOut">
              <a:rPr lang="en-US" smtClean="0"/>
              <a:t>10/30/2025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7850A1-E59D-4A64-AF55-2428E5A3E241}" type="slidenum">
              <a:rPr lang="en-US" smtClean="0"/>
              <a:t>‹#›</a:t>
            </a:fld>
            <a:endParaRPr lang="en-US"/>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87019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F2016D-9430-4712-860B-99B595C3860D}" type="datetimeFigureOut">
              <a:rPr lang="en-US" smtClean="0"/>
              <a:t>10/30/2025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1681268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2016D-9430-4712-860B-99B595C3860D}"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cxnSp>
        <p:nvCxnSpPr>
          <p:cNvPr id="16" name="Straight Connector 15"/>
          <p:cNvCxnSpPr/>
          <p:nvPr/>
        </p:nvCxnSpPr>
        <p:spPr>
          <a:xfrm>
            <a:off x="1396169" y="2912533"/>
            <a:ext cx="35144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603005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2016D-9430-4712-860B-99B595C3860D}"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839654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8F2016D-9430-4712-860B-99B595C3860D}" type="datetimeFigureOut">
              <a:rPr lang="en-US" smtClean="0"/>
              <a:t>10/30/2025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B7850A1-E59D-4A64-AF55-2428E5A3E241}" type="slidenum">
              <a:rPr lang="en-US" smtClean="0"/>
              <a:t>‹#›</a:t>
            </a:fld>
            <a:endParaRPr lang="en-US"/>
          </a:p>
        </p:txBody>
      </p:sp>
    </p:spTree>
    <p:extLst>
      <p:ext uri="{BB962C8B-B14F-4D97-AF65-F5344CB8AC3E}">
        <p14:creationId xmlns:p14="http://schemas.microsoft.com/office/powerpoint/2010/main" val="2217592611"/>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6.svg"/></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6.sv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6.sv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s/_rels/slide1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customXml" Target="../ink/ink2.xml"/><Relationship Id="rId12"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1.png"/><Relationship Id="rId11" Type="http://schemas.openxmlformats.org/officeDocument/2006/relationships/customXml" Target="../ink/ink4.xml"/><Relationship Id="rId5" Type="http://schemas.openxmlformats.org/officeDocument/2006/relationships/customXml" Target="../ink/ink1.xml"/><Relationship Id="rId10" Type="http://schemas.openxmlformats.org/officeDocument/2006/relationships/image" Target="../media/image43.png"/><Relationship Id="rId4" Type="http://schemas.openxmlformats.org/officeDocument/2006/relationships/image" Target="../media/image38.svg"/><Relationship Id="rId9" Type="http://schemas.openxmlformats.org/officeDocument/2006/relationships/customXml" Target="../ink/ink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22.xml.rels><?xml version="1.0" encoding="UTF-8" standalone="yes"?>
<Relationships xmlns="http://schemas.openxmlformats.org/package/2006/relationships"><Relationship Id="rId8" Type="http://schemas.openxmlformats.org/officeDocument/2006/relationships/image" Target="../media/image57.sv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image" Target="../media/image53.svg"/></Relationships>
</file>

<file path=ppt/slides/_rels/slide23.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2.png"/><Relationship Id="rId7" Type="http://schemas.openxmlformats.org/officeDocument/2006/relationships/image" Target="../media/image58.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5.svg"/><Relationship Id="rId5" Type="http://schemas.openxmlformats.org/officeDocument/2006/relationships/image" Target="../media/image54.png"/><Relationship Id="rId10" Type="http://schemas.openxmlformats.org/officeDocument/2006/relationships/image" Target="../media/image61.svg"/><Relationship Id="rId4" Type="http://schemas.openxmlformats.org/officeDocument/2006/relationships/image" Target="../media/image53.svg"/><Relationship Id="rId9" Type="http://schemas.openxmlformats.org/officeDocument/2006/relationships/image" Target="../media/image60.png"/></Relationships>
</file>

<file path=ppt/slides/_rels/slide2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65.svg"/><Relationship Id="rId5" Type="http://schemas.openxmlformats.org/officeDocument/2006/relationships/image" Target="../media/image64.png"/><Relationship Id="rId4" Type="http://schemas.openxmlformats.org/officeDocument/2006/relationships/image" Target="../media/image63.sv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6.sv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6.svg"/></Relationships>
</file>

<file path=ppt/slides/_rels/slide27.xml.rels><?xml version="1.0" encoding="UTF-8" standalone="yes"?>
<Relationships xmlns="http://schemas.openxmlformats.org/package/2006/relationships"><Relationship Id="rId8" Type="http://schemas.openxmlformats.org/officeDocument/2006/relationships/image" Target="../media/image71.sv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67.sv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s/_rels/slide6.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s/_rels/slide7.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5066F8AE-A5C7-4B3E-B1DA-D0B624059BE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736" y="0"/>
            <a:ext cx="12229962" cy="6856214"/>
            <a:chOff x="-15736" y="0"/>
            <a:chExt cx="12229962" cy="6856214"/>
          </a:xfrm>
        </p:grpSpPr>
        <p:pic>
          <p:nvPicPr>
            <p:cNvPr id="28" name="Picture 27">
              <a:extLst>
                <a:ext uri="{FF2B5EF4-FFF2-40B4-BE49-F238E27FC236}">
                  <a16:creationId xmlns:a16="http://schemas.microsoft.com/office/drawing/2014/main" id="{F78E901E-6697-44E3-9533-1457FA4F0488}"/>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9" name="Rectangle 28">
              <a:extLst>
                <a:ext uri="{FF2B5EF4-FFF2-40B4-BE49-F238E27FC236}">
                  <a16:creationId xmlns:a16="http://schemas.microsoft.com/office/drawing/2014/main" id="{C515452A-514A-4763-9932-37302A8D6D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30" name="Picture 29">
              <a:extLst>
                <a:ext uri="{FF2B5EF4-FFF2-40B4-BE49-F238E27FC236}">
                  <a16:creationId xmlns:a16="http://schemas.microsoft.com/office/drawing/2014/main" id="{D0EC146D-CF08-4B34-ADEB-2F0296F98A14}"/>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31" name="Picture 30">
              <a:extLst>
                <a:ext uri="{FF2B5EF4-FFF2-40B4-BE49-F238E27FC236}">
                  <a16:creationId xmlns:a16="http://schemas.microsoft.com/office/drawing/2014/main" id="{E1FBA240-87AB-400A-9292-7DC6F3E55215}"/>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useBgFill="1">
        <p:nvSpPr>
          <p:cNvPr id="33" name="Rectangle 32">
            <a:extLst>
              <a:ext uri="{FF2B5EF4-FFF2-40B4-BE49-F238E27FC236}">
                <a16:creationId xmlns:a16="http://schemas.microsoft.com/office/drawing/2014/main" id="{F733538D-5433-42E7-AA08-DC5FDEDA47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BEF0FE6A-6CDC-57D6-F67B-14005D8C4064}"/>
              </a:ext>
            </a:extLst>
          </p:cNvPr>
          <p:cNvPicPr>
            <a:picLocks noChangeAspect="1"/>
          </p:cNvPicPr>
          <p:nvPr/>
        </p:nvPicPr>
        <p:blipFill>
          <a:blip r:embed="rId6">
            <a:extLst>
              <a:ext uri="{28A0092B-C50C-407E-A947-70E740481C1C}">
                <a14:useLocalDpi xmlns:a14="http://schemas.microsoft.com/office/drawing/2010/main" val="0"/>
              </a:ext>
            </a:extLst>
          </a:blip>
          <a:srcRect l="267" r="267"/>
          <a:stretch/>
        </p:blipFill>
        <p:spPr>
          <a:xfrm>
            <a:off x="20" y="10"/>
            <a:ext cx="12191980" cy="6857990"/>
          </a:xfrm>
          <a:prstGeom prst="rect">
            <a:avLst/>
          </a:prstGeom>
        </p:spPr>
      </p:pic>
    </p:spTree>
    <p:extLst>
      <p:ext uri="{BB962C8B-B14F-4D97-AF65-F5344CB8AC3E}">
        <p14:creationId xmlns:p14="http://schemas.microsoft.com/office/powerpoint/2010/main" val="14076307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p:txBody>
          <a:bodyPr>
            <a:normAutofit/>
          </a:bodyPr>
          <a:lstStyle/>
          <a:p>
            <a:pPr marL="457200" lvl="1" indent="0">
              <a:buNone/>
            </a:pPr>
            <a:r>
              <a:rPr lang="en-US" sz="2800" dirty="0">
                <a:solidFill>
                  <a:srgbClr val="0070C0"/>
                </a:solidFill>
                <a:latin typeface="Abadi" panose="020B0604020104020204" pitchFamily="34" charset="0"/>
              </a:rPr>
              <a:t>What does PTIP stand for?</a:t>
            </a:r>
          </a:p>
          <a:p>
            <a:pPr marL="457200" lvl="1" indent="0">
              <a:buNone/>
            </a:pPr>
            <a:r>
              <a:rPr lang="en-US" sz="2800" dirty="0">
                <a:latin typeface="Abadi" panose="020B0604020104020204" pitchFamily="34" charset="0"/>
              </a:rPr>
              <a:t>A. Planning Time Implementation Process</a:t>
            </a:r>
          </a:p>
          <a:p>
            <a:pPr marL="457200" lvl="1" indent="0">
              <a:buNone/>
            </a:pPr>
            <a:r>
              <a:rPr lang="en-US" sz="2800" dirty="0">
                <a:latin typeface="Abadi" panose="020B0604020104020204" pitchFamily="34" charset="0"/>
              </a:rPr>
              <a:t>B. Project Team Initiation Process</a:t>
            </a:r>
          </a:p>
          <a:p>
            <a:pPr marL="457200" lvl="1" indent="0">
              <a:buNone/>
            </a:pPr>
            <a:r>
              <a:rPr lang="en-US" sz="2800" dirty="0">
                <a:latin typeface="Abadi" panose="020B0604020104020204" pitchFamily="34" charset="0"/>
              </a:rPr>
              <a:t>C. Preliminary Training Interview Plan</a:t>
            </a:r>
          </a:p>
          <a:p>
            <a:pPr marL="457200" lvl="1" indent="0">
              <a:buNone/>
            </a:pPr>
            <a:r>
              <a:rPr lang="en-US" sz="2800" dirty="0">
                <a:latin typeface="Abadi" panose="020B0604020104020204" pitchFamily="34" charset="0"/>
              </a:rPr>
              <a:t>D. Project Teammates Instruction Plan</a:t>
            </a:r>
          </a:p>
          <a:p>
            <a:pPr marL="0" indent="0">
              <a:buNone/>
            </a:pPr>
            <a:endParaRPr lang="en-US" dirty="0"/>
          </a:p>
          <a:p>
            <a:pPr marL="457200" lvl="1" indent="0">
              <a:buNone/>
            </a:pPr>
            <a:endParaRPr lang="en-US" dirty="0"/>
          </a:p>
        </p:txBody>
      </p:sp>
      <p:sp>
        <p:nvSpPr>
          <p:cNvPr id="5" name="Title 4">
            <a:extLst>
              <a:ext uri="{FF2B5EF4-FFF2-40B4-BE49-F238E27FC236}">
                <a16:creationId xmlns:a16="http://schemas.microsoft.com/office/drawing/2014/main" id="{B9769375-E271-F7C5-D2B3-63CAB80A6733}"/>
              </a:ext>
            </a:extLst>
          </p:cNvPr>
          <p:cNvSpPr>
            <a:spLocks noGrp="1"/>
          </p:cNvSpPr>
          <p:nvPr>
            <p:ph type="title"/>
          </p:nvPr>
        </p:nvSpPr>
        <p:spPr/>
        <p:txBody>
          <a:bodyPr/>
          <a:lstStyle/>
          <a:p>
            <a:endParaRPr lang="en-US"/>
          </a:p>
        </p:txBody>
      </p:sp>
      <p:sp>
        <p:nvSpPr>
          <p:cNvPr id="9" name="Title 1">
            <a:extLst>
              <a:ext uri="{FF2B5EF4-FFF2-40B4-BE49-F238E27FC236}">
                <a16:creationId xmlns:a16="http://schemas.microsoft.com/office/drawing/2014/main" id="{B52E2D18-C522-1DA4-5B2B-D89BDB63382F}"/>
              </a:ext>
            </a:extLst>
          </p:cNvPr>
          <p:cNvSpPr txBox="1">
            <a:spLocks/>
          </p:cNvSpPr>
          <p:nvPr/>
        </p:nvSpPr>
        <p:spPr>
          <a:xfrm>
            <a:off x="1295401" y="982131"/>
            <a:ext cx="9601196" cy="1303867"/>
          </a:xfrm>
          <a:prstGeom prst="rect">
            <a:avLst/>
          </a:prstGeom>
          <a:solidFill>
            <a:schemeClr val="accent1">
              <a:lumMod val="60000"/>
              <a:lumOff val="40000"/>
            </a:schemeClr>
          </a:solidFill>
          <a:effectLst/>
          <a:sp3d>
            <a:bevelB w="82550"/>
          </a:sp3d>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rgbClr val="0070C0"/>
                </a:solidFill>
                <a:latin typeface="Abadi" panose="020B0604020104020204" pitchFamily="34" charset="0"/>
              </a:rPr>
              <a:t>PTIP Review </a:t>
            </a:r>
          </a:p>
        </p:txBody>
      </p:sp>
      <p:pic>
        <p:nvPicPr>
          <p:cNvPr id="10" name="Graphic 9" descr="Classroom with solid fill">
            <a:extLst>
              <a:ext uri="{FF2B5EF4-FFF2-40B4-BE49-F238E27FC236}">
                <a16:creationId xmlns:a16="http://schemas.microsoft.com/office/drawing/2014/main" id="{037C413E-6880-57B7-778B-4BBE6FF94D3E}"/>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152492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PTIP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600" dirty="0">
                <a:solidFill>
                  <a:srgbClr val="0070C0"/>
                </a:solidFill>
                <a:latin typeface="Abadi" panose="020B0604020104020204" pitchFamily="34" charset="0"/>
              </a:rPr>
              <a:t>PTIP starts when it is assigned and transitioned to a PM. </a:t>
            </a:r>
          </a:p>
          <a:p>
            <a:pPr marL="0" indent="0">
              <a:buNone/>
            </a:pPr>
            <a:endParaRPr lang="en-US" sz="2800" dirty="0">
              <a:solidFill>
                <a:srgbClr val="0070C0"/>
              </a:solidFill>
              <a:latin typeface="Abadi" panose="020B0604020104020204" pitchFamily="34" charset="0"/>
            </a:endParaRPr>
          </a:p>
          <a:p>
            <a:pPr marL="0" indent="0">
              <a:buNone/>
            </a:pPr>
            <a:endParaRPr lang="en-US" sz="2800" dirty="0">
              <a:latin typeface="Abadi" panose="020B0604020104020204" pitchFamily="34" charset="0"/>
            </a:endParaRPr>
          </a:p>
          <a:p>
            <a:endParaRPr lang="en-US" sz="2800" dirty="0">
              <a:solidFill>
                <a:srgbClr val="0070C0"/>
              </a:solidFill>
              <a:latin typeface="Abadi" panose="020B0604020104020204" pitchFamily="34" charset="0"/>
            </a:endParaRP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C52BD6F8-909C-3DA5-6224-AAC94CAF5DC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
        <p:nvSpPr>
          <p:cNvPr id="9" name="TextBox 8">
            <a:extLst>
              <a:ext uri="{FF2B5EF4-FFF2-40B4-BE49-F238E27FC236}">
                <a16:creationId xmlns:a16="http://schemas.microsoft.com/office/drawing/2014/main" id="{AA90380E-4F34-753D-17D3-FFF5696E0F7D}"/>
              </a:ext>
            </a:extLst>
          </p:cNvPr>
          <p:cNvSpPr txBox="1"/>
          <p:nvPr/>
        </p:nvSpPr>
        <p:spPr>
          <a:xfrm>
            <a:off x="3731508" y="4346791"/>
            <a:ext cx="1826330" cy="646331"/>
          </a:xfrm>
          <a:prstGeom prst="rect">
            <a:avLst/>
          </a:prstGeom>
          <a:noFill/>
        </p:spPr>
        <p:txBody>
          <a:bodyPr wrap="square" rtlCol="0">
            <a:spAutoFit/>
          </a:bodyPr>
          <a:lstStyle/>
          <a:p>
            <a:r>
              <a:rPr lang="en-US" sz="3600" dirty="0">
                <a:latin typeface="Abadi" panose="020B0604020104020204" pitchFamily="34" charset="0"/>
              </a:rPr>
              <a:t>True</a:t>
            </a:r>
          </a:p>
        </p:txBody>
      </p:sp>
      <p:sp>
        <p:nvSpPr>
          <p:cNvPr id="10" name="TextBox 9">
            <a:extLst>
              <a:ext uri="{FF2B5EF4-FFF2-40B4-BE49-F238E27FC236}">
                <a16:creationId xmlns:a16="http://schemas.microsoft.com/office/drawing/2014/main" id="{E16CD73D-4252-4D29-A1BF-445989512CF4}"/>
              </a:ext>
            </a:extLst>
          </p:cNvPr>
          <p:cNvSpPr txBox="1"/>
          <p:nvPr/>
        </p:nvSpPr>
        <p:spPr>
          <a:xfrm>
            <a:off x="6596507" y="4346789"/>
            <a:ext cx="1826330" cy="646331"/>
          </a:xfrm>
          <a:prstGeom prst="rect">
            <a:avLst/>
          </a:prstGeom>
          <a:noFill/>
        </p:spPr>
        <p:txBody>
          <a:bodyPr wrap="square" rtlCol="0">
            <a:spAutoFit/>
          </a:bodyPr>
          <a:lstStyle/>
          <a:p>
            <a:r>
              <a:rPr lang="en-US" sz="3600" dirty="0">
                <a:latin typeface="Abadi" panose="020B0604020104020204" pitchFamily="34" charset="0"/>
              </a:rPr>
              <a:t>False</a:t>
            </a:r>
          </a:p>
        </p:txBody>
      </p:sp>
      <p:sp>
        <p:nvSpPr>
          <p:cNvPr id="11" name="TextBox 10">
            <a:extLst>
              <a:ext uri="{FF2B5EF4-FFF2-40B4-BE49-F238E27FC236}">
                <a16:creationId xmlns:a16="http://schemas.microsoft.com/office/drawing/2014/main" id="{6B14E54A-D684-F18D-F724-EA2056071ECE}"/>
              </a:ext>
            </a:extLst>
          </p:cNvPr>
          <p:cNvSpPr txBox="1"/>
          <p:nvPr/>
        </p:nvSpPr>
        <p:spPr>
          <a:xfrm>
            <a:off x="5366624" y="4346790"/>
            <a:ext cx="1826330" cy="646331"/>
          </a:xfrm>
          <a:prstGeom prst="rect">
            <a:avLst/>
          </a:prstGeom>
          <a:noFill/>
        </p:spPr>
        <p:txBody>
          <a:bodyPr wrap="square" rtlCol="0">
            <a:spAutoFit/>
          </a:bodyPr>
          <a:lstStyle/>
          <a:p>
            <a:r>
              <a:rPr lang="en-US" sz="3600" dirty="0">
                <a:latin typeface="Abadi" panose="020B0604020104020204" pitchFamily="34" charset="0"/>
              </a:rPr>
              <a:t>or </a:t>
            </a:r>
          </a:p>
        </p:txBody>
      </p:sp>
      <p:cxnSp>
        <p:nvCxnSpPr>
          <p:cNvPr id="13" name="Straight Connector 12">
            <a:extLst>
              <a:ext uri="{FF2B5EF4-FFF2-40B4-BE49-F238E27FC236}">
                <a16:creationId xmlns:a16="http://schemas.microsoft.com/office/drawing/2014/main" id="{F8659445-373C-EE98-BC0D-54807B571CF5}"/>
              </a:ext>
            </a:extLst>
          </p:cNvPr>
          <p:cNvCxnSpPr/>
          <p:nvPr/>
        </p:nvCxnSpPr>
        <p:spPr>
          <a:xfrm>
            <a:off x="2353056" y="2901696"/>
            <a:ext cx="1097280" cy="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5D29F45-08C2-44C3-5629-069B6C0B1CF5}"/>
              </a:ext>
            </a:extLst>
          </p:cNvPr>
          <p:cNvSpPr txBox="1"/>
          <p:nvPr/>
        </p:nvSpPr>
        <p:spPr>
          <a:xfrm>
            <a:off x="2390388" y="2311790"/>
            <a:ext cx="1341120" cy="523220"/>
          </a:xfrm>
          <a:prstGeom prst="rect">
            <a:avLst/>
          </a:prstGeom>
          <a:noFill/>
        </p:spPr>
        <p:txBody>
          <a:bodyPr wrap="square" rtlCol="0">
            <a:spAutoFit/>
          </a:bodyPr>
          <a:lstStyle/>
          <a:p>
            <a:r>
              <a:rPr lang="en-US" sz="2800" dirty="0">
                <a:solidFill>
                  <a:srgbClr val="FF0000"/>
                </a:solidFill>
                <a:latin typeface="Abadi" panose="020B0604020104020204" pitchFamily="34" charset="0"/>
              </a:rPr>
              <a:t>ends</a:t>
            </a:r>
          </a:p>
        </p:txBody>
      </p:sp>
    </p:spTree>
    <p:extLst>
      <p:ext uri="{BB962C8B-B14F-4D97-AF65-F5344CB8AC3E}">
        <p14:creationId xmlns:p14="http://schemas.microsoft.com/office/powerpoint/2010/main" val="2236168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p:txBody>
          <a:bodyPr>
            <a:normAutofit/>
          </a:bodyPr>
          <a:lstStyle/>
          <a:p>
            <a:pPr marL="0" indent="0">
              <a:buNone/>
            </a:pPr>
            <a:r>
              <a:rPr lang="en-US" sz="2800" dirty="0">
                <a:solidFill>
                  <a:srgbClr val="0070C0"/>
                </a:solidFill>
                <a:latin typeface="Abadi" panose="020B0604020104020204" pitchFamily="34" charset="0"/>
              </a:rPr>
              <a:t>Which is NOT a purpose of PTIP?</a:t>
            </a:r>
          </a:p>
          <a:p>
            <a:pPr marL="457200" lvl="1" indent="0">
              <a:buNone/>
            </a:pPr>
            <a:r>
              <a:rPr lang="en-US" sz="2800" dirty="0">
                <a:latin typeface="Abadi" panose="020B0604020104020204" pitchFamily="34" charset="0"/>
              </a:rPr>
              <a:t>A. Identify the basic timeline for the project’s schedule.</a:t>
            </a:r>
          </a:p>
          <a:p>
            <a:pPr marL="457200" lvl="1" indent="0">
              <a:buNone/>
            </a:pPr>
            <a:r>
              <a:rPr lang="en-US" sz="2800" dirty="0">
                <a:latin typeface="Abadi" panose="020B0604020104020204" pitchFamily="34" charset="0"/>
              </a:rPr>
              <a:t>B. Standardizing the roles of the PM, OTO, and SMEs.</a:t>
            </a:r>
          </a:p>
          <a:p>
            <a:pPr marL="457200" lvl="1" indent="0">
              <a:buNone/>
            </a:pPr>
            <a:r>
              <a:rPr lang="en-US" sz="2800" dirty="0">
                <a:latin typeface="Abadi" panose="020B0604020104020204" pitchFamily="34" charset="0"/>
              </a:rPr>
              <a:t>C. Assign GDOT staff to the project. </a:t>
            </a:r>
          </a:p>
          <a:p>
            <a:pPr marL="0" indent="0">
              <a:buNone/>
            </a:pPr>
            <a:endParaRPr lang="en-US" dirty="0"/>
          </a:p>
          <a:p>
            <a:pPr marL="457200" lvl="1" indent="0">
              <a:buNone/>
            </a:pPr>
            <a:endParaRPr lang="en-US" dirty="0"/>
          </a:p>
        </p:txBody>
      </p:sp>
      <p:sp>
        <p:nvSpPr>
          <p:cNvPr id="5" name="Title 4">
            <a:extLst>
              <a:ext uri="{FF2B5EF4-FFF2-40B4-BE49-F238E27FC236}">
                <a16:creationId xmlns:a16="http://schemas.microsoft.com/office/drawing/2014/main" id="{B9769375-E271-F7C5-D2B3-63CAB80A6733}"/>
              </a:ext>
            </a:extLst>
          </p:cNvPr>
          <p:cNvSpPr>
            <a:spLocks noGrp="1"/>
          </p:cNvSpPr>
          <p:nvPr>
            <p:ph type="title"/>
          </p:nvPr>
        </p:nvSpPr>
        <p:spPr/>
        <p:txBody>
          <a:bodyPr/>
          <a:lstStyle/>
          <a:p>
            <a:endParaRPr lang="en-US"/>
          </a:p>
        </p:txBody>
      </p:sp>
      <p:sp>
        <p:nvSpPr>
          <p:cNvPr id="9" name="Title 1">
            <a:extLst>
              <a:ext uri="{FF2B5EF4-FFF2-40B4-BE49-F238E27FC236}">
                <a16:creationId xmlns:a16="http://schemas.microsoft.com/office/drawing/2014/main" id="{B52E2D18-C522-1DA4-5B2B-D89BDB63382F}"/>
              </a:ext>
            </a:extLst>
          </p:cNvPr>
          <p:cNvSpPr txBox="1">
            <a:spLocks/>
          </p:cNvSpPr>
          <p:nvPr/>
        </p:nvSpPr>
        <p:spPr>
          <a:xfrm>
            <a:off x="1295401" y="982131"/>
            <a:ext cx="9601196" cy="1303867"/>
          </a:xfrm>
          <a:prstGeom prst="rect">
            <a:avLst/>
          </a:prstGeom>
          <a:solidFill>
            <a:schemeClr val="accent1">
              <a:lumMod val="60000"/>
              <a:lumOff val="40000"/>
            </a:schemeClr>
          </a:solidFill>
          <a:effectLst/>
          <a:sp3d>
            <a:bevelB w="82550"/>
          </a:sp3d>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rgbClr val="0070C0"/>
                </a:solidFill>
                <a:latin typeface="Abadi" panose="020B0604020104020204" pitchFamily="34" charset="0"/>
              </a:rPr>
              <a:t>PTIP Review </a:t>
            </a:r>
          </a:p>
        </p:txBody>
      </p:sp>
      <p:pic>
        <p:nvPicPr>
          <p:cNvPr id="10" name="Graphic 9" descr="Classroom with solid fill">
            <a:extLst>
              <a:ext uri="{FF2B5EF4-FFF2-40B4-BE49-F238E27FC236}">
                <a16:creationId xmlns:a16="http://schemas.microsoft.com/office/drawing/2014/main" id="{037C413E-6880-57B7-778B-4BBE6FF94D3E}"/>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1271566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3">
                                            <p:txEl>
                                              <p:pRg st="3" end="3"/>
                                            </p:txEl>
                                          </p:spTgt>
                                        </p:tgtEl>
                                        <p:attrNameLst>
                                          <p:attrName>style.color</p:attrName>
                                        </p:attrNameLst>
                                      </p:cBhvr>
                                      <p:to>
                                        <a:schemeClr val="accent2"/>
                                      </p:to>
                                    </p:animClr>
                                    <p:animClr clrSpc="rgb" dir="cw">
                                      <p:cBhvr>
                                        <p:cTn id="7" dur="500" fill="hold"/>
                                        <p:tgtEl>
                                          <p:spTgt spid="3">
                                            <p:txEl>
                                              <p:pRg st="3" end="3"/>
                                            </p:txEl>
                                          </p:spTgt>
                                        </p:tgtEl>
                                        <p:attrNameLst>
                                          <p:attrName>fillcolor</p:attrName>
                                        </p:attrNameLst>
                                      </p:cBhvr>
                                      <p:to>
                                        <a:schemeClr val="accent2"/>
                                      </p:to>
                                    </p:animClr>
                                    <p:set>
                                      <p:cBhvr>
                                        <p:cTn id="8" dur="500" fill="hold"/>
                                        <p:tgtEl>
                                          <p:spTgt spid="3">
                                            <p:txEl>
                                              <p:pRg st="3" end="3"/>
                                            </p:txEl>
                                          </p:spTgt>
                                        </p:tgtEl>
                                        <p:attrNameLst>
                                          <p:attrName>fill.type</p:attrName>
                                        </p:attrNameLst>
                                      </p:cBhvr>
                                      <p:to>
                                        <p:strVal val="solid"/>
                                      </p:to>
                                    </p:set>
                                    <p:set>
                                      <p:cBhvr>
                                        <p:cTn id="9" dur="500" fill="hold"/>
                                        <p:tgtEl>
                                          <p:spTgt spid="3">
                                            <p:txEl>
                                              <p:pRg st="3" end="3"/>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normAutofit/>
          </a:bodyPr>
          <a:lstStyle/>
          <a:p>
            <a:r>
              <a:rPr lang="en-US" dirty="0">
                <a:solidFill>
                  <a:srgbClr val="0070C0"/>
                </a:solidFill>
                <a:latin typeface="Abadi" panose="020B0604020104020204" pitchFamily="34" charset="0"/>
              </a:rPr>
              <a:t>Who Conducts PTIP Activities?</a:t>
            </a:r>
            <a:endParaRPr lang="en-US" sz="2000" dirty="0">
              <a:solidFill>
                <a:srgbClr val="0070C0"/>
              </a:solidFill>
              <a:latin typeface="Abadi" panose="020B0604020104020204" pitchFamily="34" charset="0"/>
            </a:endParaRPr>
          </a:p>
        </p:txBody>
      </p:sp>
      <p:pic>
        <p:nvPicPr>
          <p:cNvPr id="4" name="Graphic 3" descr="Man with solid fill">
            <a:extLst>
              <a:ext uri="{FF2B5EF4-FFF2-40B4-BE49-F238E27FC236}">
                <a16:creationId xmlns:a16="http://schemas.microsoft.com/office/drawing/2014/main" id="{558FA2F1-E395-6A35-1B22-8CBC7C29EA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1712976" y="3060869"/>
            <a:ext cx="1392936" cy="1392936"/>
          </a:xfrm>
          <a:prstGeom prst="rect">
            <a:avLst/>
          </a:prstGeom>
        </p:spPr>
      </p:pic>
      <p:sp>
        <p:nvSpPr>
          <p:cNvPr id="8" name="TextBox 7">
            <a:extLst>
              <a:ext uri="{FF2B5EF4-FFF2-40B4-BE49-F238E27FC236}">
                <a16:creationId xmlns:a16="http://schemas.microsoft.com/office/drawing/2014/main" id="{611F88E3-E0CB-8ECA-4F9A-7370181954AE}"/>
              </a:ext>
            </a:extLst>
          </p:cNvPr>
          <p:cNvSpPr txBox="1"/>
          <p:nvPr/>
        </p:nvSpPr>
        <p:spPr>
          <a:xfrm>
            <a:off x="1527050" y="4751621"/>
            <a:ext cx="2069590" cy="954107"/>
          </a:xfrm>
          <a:prstGeom prst="rect">
            <a:avLst/>
          </a:prstGeom>
          <a:noFill/>
        </p:spPr>
        <p:txBody>
          <a:bodyPr wrap="square" rtlCol="0">
            <a:spAutoFit/>
          </a:bodyPr>
          <a:lstStyle/>
          <a:p>
            <a:r>
              <a:rPr lang="en-US" sz="2800" dirty="0">
                <a:latin typeface="Abadi" panose="020B0604020104020204" pitchFamily="34" charset="0"/>
              </a:rPr>
              <a:t>Government Estimator</a:t>
            </a:r>
          </a:p>
        </p:txBody>
      </p:sp>
      <p:pic>
        <p:nvPicPr>
          <p:cNvPr id="10" name="Graphic 9" descr="Woman with solid fill">
            <a:extLst>
              <a:ext uri="{FF2B5EF4-FFF2-40B4-BE49-F238E27FC236}">
                <a16:creationId xmlns:a16="http://schemas.microsoft.com/office/drawing/2014/main" id="{56E948BB-434E-39A1-4AC5-8F31B0F26AB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6088" y="3060869"/>
            <a:ext cx="1392936" cy="1392936"/>
          </a:xfrm>
          <a:prstGeom prst="rect">
            <a:avLst/>
          </a:prstGeom>
        </p:spPr>
      </p:pic>
      <p:sp>
        <p:nvSpPr>
          <p:cNvPr id="14" name="TextBox 13">
            <a:extLst>
              <a:ext uri="{FF2B5EF4-FFF2-40B4-BE49-F238E27FC236}">
                <a16:creationId xmlns:a16="http://schemas.microsoft.com/office/drawing/2014/main" id="{B3702E98-475F-12EE-6F9B-6E9DC2CCBFCE}"/>
              </a:ext>
            </a:extLst>
          </p:cNvPr>
          <p:cNvSpPr txBox="1"/>
          <p:nvPr/>
        </p:nvSpPr>
        <p:spPr>
          <a:xfrm>
            <a:off x="9086088" y="4751621"/>
            <a:ext cx="2069590" cy="954107"/>
          </a:xfrm>
          <a:prstGeom prst="rect">
            <a:avLst/>
          </a:prstGeom>
          <a:noFill/>
        </p:spPr>
        <p:txBody>
          <a:bodyPr wrap="square" rtlCol="0">
            <a:spAutoFit/>
          </a:bodyPr>
          <a:lstStyle/>
          <a:p>
            <a:r>
              <a:rPr lang="en-US" sz="2800" dirty="0">
                <a:latin typeface="Abadi" panose="020B0604020104020204" pitchFamily="34" charset="0"/>
              </a:rPr>
              <a:t>Project Manager</a:t>
            </a:r>
          </a:p>
        </p:txBody>
      </p:sp>
      <p:sp>
        <p:nvSpPr>
          <p:cNvPr id="15" name="Rectangle 14">
            <a:extLst>
              <a:ext uri="{FF2B5EF4-FFF2-40B4-BE49-F238E27FC236}">
                <a16:creationId xmlns:a16="http://schemas.microsoft.com/office/drawing/2014/main" id="{97577AA9-B58E-0FF7-228F-A2CF95A8C3A4}"/>
              </a:ext>
            </a:extLst>
          </p:cNvPr>
          <p:cNvSpPr/>
          <p:nvPr/>
        </p:nvSpPr>
        <p:spPr>
          <a:xfrm>
            <a:off x="2947416" y="2763053"/>
            <a:ext cx="929640" cy="112166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Abadi" panose="020B0604020104020204" pitchFamily="34" charset="0"/>
              </a:rPr>
              <a:t>Project Info</a:t>
            </a:r>
          </a:p>
        </p:txBody>
      </p:sp>
      <p:sp>
        <p:nvSpPr>
          <p:cNvPr id="16" name="Arrow: Right 15">
            <a:extLst>
              <a:ext uri="{FF2B5EF4-FFF2-40B4-BE49-F238E27FC236}">
                <a16:creationId xmlns:a16="http://schemas.microsoft.com/office/drawing/2014/main" id="{5E55B522-2152-D475-72D4-FB688E0B8B30}"/>
              </a:ext>
            </a:extLst>
          </p:cNvPr>
          <p:cNvSpPr/>
          <p:nvPr/>
        </p:nvSpPr>
        <p:spPr>
          <a:xfrm>
            <a:off x="8919972" y="5662040"/>
            <a:ext cx="2401822" cy="663830"/>
          </a:xfrm>
          <a:prstGeom prst="rightArrow">
            <a:avLst/>
          </a:prstGeom>
          <a:solidFill>
            <a:srgbClr val="FFFF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badi" panose="020B0604020104020204" pitchFamily="34" charset="0"/>
              </a:rPr>
              <a:t>Start Project</a:t>
            </a:r>
          </a:p>
        </p:txBody>
      </p:sp>
      <p:sp>
        <p:nvSpPr>
          <p:cNvPr id="17" name="Arrow: Right 16">
            <a:extLst>
              <a:ext uri="{FF2B5EF4-FFF2-40B4-BE49-F238E27FC236}">
                <a16:creationId xmlns:a16="http://schemas.microsoft.com/office/drawing/2014/main" id="{623A292D-BCA7-2E21-3770-7D0E6A44E459}"/>
              </a:ext>
            </a:extLst>
          </p:cNvPr>
          <p:cNvSpPr/>
          <p:nvPr/>
        </p:nvSpPr>
        <p:spPr>
          <a:xfrm>
            <a:off x="1712976" y="5662040"/>
            <a:ext cx="7373112" cy="663830"/>
          </a:xfrm>
          <a:prstGeom prst="rightArrow">
            <a:avLst/>
          </a:prstGeom>
          <a:solidFill>
            <a:srgbClr val="66CC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badi" panose="020B0604020104020204" pitchFamily="34" charset="0"/>
              </a:rPr>
              <a:t>PTIP Process</a:t>
            </a:r>
          </a:p>
        </p:txBody>
      </p:sp>
    </p:spTree>
    <p:extLst>
      <p:ext uri="{BB962C8B-B14F-4D97-AF65-F5344CB8AC3E}">
        <p14:creationId xmlns:p14="http://schemas.microsoft.com/office/powerpoint/2010/main" val="4211168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29167E-6 -2.22222E-6 L 0.45221 -0.00301 " pathEditMode="relative" rAng="0" ptsTypes="AA">
                                      <p:cBhvr>
                                        <p:cTn id="6" dur="3250" fill="hold"/>
                                        <p:tgtEl>
                                          <p:spTgt spid="15"/>
                                        </p:tgtEl>
                                        <p:attrNameLst>
                                          <p:attrName>ppt_x</p:attrName>
                                          <p:attrName>ppt_y</p:attrName>
                                        </p:attrNameLst>
                                      </p:cBhvr>
                                      <p:rCtr x="22604" y="-1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xfrm>
            <a:off x="3791712" y="822805"/>
            <a:ext cx="9601196" cy="1303867"/>
          </a:xfrm>
        </p:spPr>
        <p:txBody>
          <a:bodyPr>
            <a:normAutofit/>
          </a:bodyPr>
          <a:lstStyle/>
          <a:p>
            <a:r>
              <a:rPr lang="en-US" dirty="0">
                <a:solidFill>
                  <a:srgbClr val="0070C0"/>
                </a:solidFill>
                <a:latin typeface="Abadi" panose="020B0604020104020204" pitchFamily="34" charset="0"/>
              </a:rPr>
              <a:t>PTIP Activities</a:t>
            </a:r>
            <a:endParaRPr lang="en-US" sz="2000" dirty="0">
              <a:solidFill>
                <a:srgbClr val="0070C0"/>
              </a:solidFill>
              <a:latin typeface="Abadi" panose="020B0604020104020204" pitchFamily="34" charset="0"/>
            </a:endParaRPr>
          </a:p>
        </p:txBody>
      </p:sp>
      <p:pic>
        <p:nvPicPr>
          <p:cNvPr id="4" name="Graphic 3" descr="Man with solid fill">
            <a:extLst>
              <a:ext uri="{FF2B5EF4-FFF2-40B4-BE49-F238E27FC236}">
                <a16:creationId xmlns:a16="http://schemas.microsoft.com/office/drawing/2014/main" id="{558FA2F1-E395-6A35-1B22-8CBC7C29EA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7195429" y="3562247"/>
            <a:ext cx="2478337" cy="2478337"/>
          </a:xfrm>
          <a:prstGeom prst="rect">
            <a:avLst/>
          </a:prstGeom>
        </p:spPr>
      </p:pic>
      <p:sp>
        <p:nvSpPr>
          <p:cNvPr id="8" name="TextBox 7">
            <a:extLst>
              <a:ext uri="{FF2B5EF4-FFF2-40B4-BE49-F238E27FC236}">
                <a16:creationId xmlns:a16="http://schemas.microsoft.com/office/drawing/2014/main" id="{611F88E3-E0CB-8ECA-4F9A-7370181954AE}"/>
              </a:ext>
            </a:extLst>
          </p:cNvPr>
          <p:cNvSpPr txBox="1"/>
          <p:nvPr/>
        </p:nvSpPr>
        <p:spPr>
          <a:xfrm>
            <a:off x="9276171" y="5072621"/>
            <a:ext cx="2069590" cy="954107"/>
          </a:xfrm>
          <a:prstGeom prst="rect">
            <a:avLst/>
          </a:prstGeom>
          <a:noFill/>
        </p:spPr>
        <p:txBody>
          <a:bodyPr wrap="square" rtlCol="0">
            <a:spAutoFit/>
          </a:bodyPr>
          <a:lstStyle/>
          <a:p>
            <a:r>
              <a:rPr lang="en-US" sz="2800" dirty="0">
                <a:latin typeface="Abadi" panose="020B0604020104020204" pitchFamily="34" charset="0"/>
              </a:rPr>
              <a:t>Government Estimator</a:t>
            </a:r>
          </a:p>
        </p:txBody>
      </p:sp>
      <p:grpSp>
        <p:nvGrpSpPr>
          <p:cNvPr id="26" name="Group 25">
            <a:extLst>
              <a:ext uri="{FF2B5EF4-FFF2-40B4-BE49-F238E27FC236}">
                <a16:creationId xmlns:a16="http://schemas.microsoft.com/office/drawing/2014/main" id="{8640BCB7-2A97-FF08-20E8-A017E0DD1804}"/>
              </a:ext>
            </a:extLst>
          </p:cNvPr>
          <p:cNvGrpSpPr/>
          <p:nvPr/>
        </p:nvGrpSpPr>
        <p:grpSpPr>
          <a:xfrm>
            <a:off x="1134622" y="1673457"/>
            <a:ext cx="1938528" cy="1873214"/>
            <a:chOff x="1597152" y="1140290"/>
            <a:chExt cx="1938528" cy="1873214"/>
          </a:xfrm>
        </p:grpSpPr>
        <p:sp>
          <p:nvSpPr>
            <p:cNvPr id="3" name="Oval 2">
              <a:extLst>
                <a:ext uri="{FF2B5EF4-FFF2-40B4-BE49-F238E27FC236}">
                  <a16:creationId xmlns:a16="http://schemas.microsoft.com/office/drawing/2014/main" id="{E34AC52C-565D-F5D5-3FF9-2A9DBF2D6926}"/>
                </a:ext>
              </a:extLst>
            </p:cNvPr>
            <p:cNvSpPr/>
            <p:nvPr/>
          </p:nvSpPr>
          <p:spPr>
            <a:xfrm>
              <a:off x="1597152" y="1140290"/>
              <a:ext cx="1938528" cy="1636776"/>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badi" panose="020B0604020104020204" pitchFamily="34" charset="0"/>
                </a:rPr>
                <a:t>Schedule Creation</a:t>
              </a:r>
            </a:p>
          </p:txBody>
        </p:sp>
        <p:sp>
          <p:nvSpPr>
            <p:cNvPr id="24" name="Freeform: Shape 23">
              <a:extLst>
                <a:ext uri="{FF2B5EF4-FFF2-40B4-BE49-F238E27FC236}">
                  <a16:creationId xmlns:a16="http://schemas.microsoft.com/office/drawing/2014/main" id="{9DE250CE-9AF4-EE53-4855-D95589625209}"/>
                </a:ext>
              </a:extLst>
            </p:cNvPr>
            <p:cNvSpPr/>
            <p:nvPr/>
          </p:nvSpPr>
          <p:spPr>
            <a:xfrm>
              <a:off x="2553913" y="2743200"/>
              <a:ext cx="530663" cy="270304"/>
            </a:xfrm>
            <a:custGeom>
              <a:avLst/>
              <a:gdLst>
                <a:gd name="connsiteX0" fmla="*/ 67367 w 530663"/>
                <a:gd name="connsiteY0" fmla="*/ 48768 h 270304"/>
                <a:gd name="connsiteX1" fmla="*/ 42983 w 530663"/>
                <a:gd name="connsiteY1" fmla="*/ 146304 h 270304"/>
                <a:gd name="connsiteX2" fmla="*/ 30791 w 530663"/>
                <a:gd name="connsiteY2" fmla="*/ 195072 h 270304"/>
                <a:gd name="connsiteX3" fmla="*/ 6407 w 530663"/>
                <a:gd name="connsiteY3" fmla="*/ 268224 h 270304"/>
                <a:gd name="connsiteX4" fmla="*/ 42983 w 530663"/>
                <a:gd name="connsiteY4" fmla="*/ 243840 h 270304"/>
                <a:gd name="connsiteX5" fmla="*/ 116135 w 530663"/>
                <a:gd name="connsiteY5" fmla="*/ 219456 h 270304"/>
                <a:gd name="connsiteX6" fmla="*/ 152711 w 530663"/>
                <a:gd name="connsiteY6" fmla="*/ 207264 h 270304"/>
                <a:gd name="connsiteX7" fmla="*/ 213671 w 530663"/>
                <a:gd name="connsiteY7" fmla="*/ 195072 h 270304"/>
                <a:gd name="connsiteX8" fmla="*/ 250247 w 530663"/>
                <a:gd name="connsiteY8" fmla="*/ 182880 h 270304"/>
                <a:gd name="connsiteX9" fmla="*/ 299015 w 530663"/>
                <a:gd name="connsiteY9" fmla="*/ 170688 h 270304"/>
                <a:gd name="connsiteX10" fmla="*/ 359975 w 530663"/>
                <a:gd name="connsiteY10" fmla="*/ 158496 h 270304"/>
                <a:gd name="connsiteX11" fmla="*/ 396551 w 530663"/>
                <a:gd name="connsiteY11" fmla="*/ 146304 h 270304"/>
                <a:gd name="connsiteX12" fmla="*/ 530663 w 530663"/>
                <a:gd name="connsiteY12" fmla="*/ 121920 h 270304"/>
                <a:gd name="connsiteX13" fmla="*/ 372167 w 530663"/>
                <a:gd name="connsiteY13" fmla="*/ 73152 h 270304"/>
                <a:gd name="connsiteX14" fmla="*/ 359975 w 530663"/>
                <a:gd name="connsiteY14" fmla="*/ 36576 h 270304"/>
                <a:gd name="connsiteX15" fmla="*/ 274631 w 530663"/>
                <a:gd name="connsiteY15" fmla="*/ 12192 h 270304"/>
                <a:gd name="connsiteX16" fmla="*/ 274631 w 530663"/>
                <a:gd name="connsiteY16" fmla="*/ 0 h 270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0663" h="270304">
                  <a:moveTo>
                    <a:pt x="67367" y="48768"/>
                  </a:moveTo>
                  <a:cubicBezTo>
                    <a:pt x="42579" y="172706"/>
                    <a:pt x="67976" y="58827"/>
                    <a:pt x="42983" y="146304"/>
                  </a:cubicBezTo>
                  <a:cubicBezTo>
                    <a:pt x="38380" y="162416"/>
                    <a:pt x="35606" y="179022"/>
                    <a:pt x="30791" y="195072"/>
                  </a:cubicBezTo>
                  <a:cubicBezTo>
                    <a:pt x="23405" y="219691"/>
                    <a:pt x="-14979" y="282481"/>
                    <a:pt x="6407" y="268224"/>
                  </a:cubicBezTo>
                  <a:cubicBezTo>
                    <a:pt x="18599" y="260096"/>
                    <a:pt x="29593" y="249791"/>
                    <a:pt x="42983" y="243840"/>
                  </a:cubicBezTo>
                  <a:cubicBezTo>
                    <a:pt x="66471" y="233401"/>
                    <a:pt x="91751" y="227584"/>
                    <a:pt x="116135" y="219456"/>
                  </a:cubicBezTo>
                  <a:cubicBezTo>
                    <a:pt x="128327" y="215392"/>
                    <a:pt x="140109" y="209784"/>
                    <a:pt x="152711" y="207264"/>
                  </a:cubicBezTo>
                  <a:cubicBezTo>
                    <a:pt x="173031" y="203200"/>
                    <a:pt x="193567" y="200098"/>
                    <a:pt x="213671" y="195072"/>
                  </a:cubicBezTo>
                  <a:cubicBezTo>
                    <a:pt x="226139" y="191955"/>
                    <a:pt x="237890" y="186411"/>
                    <a:pt x="250247" y="182880"/>
                  </a:cubicBezTo>
                  <a:cubicBezTo>
                    <a:pt x="266359" y="178277"/>
                    <a:pt x="282658" y="174323"/>
                    <a:pt x="299015" y="170688"/>
                  </a:cubicBezTo>
                  <a:cubicBezTo>
                    <a:pt x="319244" y="166193"/>
                    <a:pt x="339871" y="163522"/>
                    <a:pt x="359975" y="158496"/>
                  </a:cubicBezTo>
                  <a:cubicBezTo>
                    <a:pt x="372443" y="155379"/>
                    <a:pt x="383949" y="148824"/>
                    <a:pt x="396551" y="146304"/>
                  </a:cubicBezTo>
                  <a:cubicBezTo>
                    <a:pt x="614976" y="102619"/>
                    <a:pt x="386089" y="158063"/>
                    <a:pt x="530663" y="121920"/>
                  </a:cubicBezTo>
                  <a:cubicBezTo>
                    <a:pt x="471293" y="32865"/>
                    <a:pt x="551771" y="133020"/>
                    <a:pt x="372167" y="73152"/>
                  </a:cubicBezTo>
                  <a:cubicBezTo>
                    <a:pt x="359975" y="69088"/>
                    <a:pt x="369062" y="45663"/>
                    <a:pt x="359975" y="36576"/>
                  </a:cubicBezTo>
                  <a:cubicBezTo>
                    <a:pt x="353983" y="30584"/>
                    <a:pt x="275264" y="12508"/>
                    <a:pt x="274631" y="12192"/>
                  </a:cubicBezTo>
                  <a:cubicBezTo>
                    <a:pt x="270996" y="10375"/>
                    <a:pt x="274631" y="4064"/>
                    <a:pt x="274631" y="0"/>
                  </a:cubicBezTo>
                </a:path>
              </a:pathLst>
            </a:cu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a:extLst>
              <a:ext uri="{FF2B5EF4-FFF2-40B4-BE49-F238E27FC236}">
                <a16:creationId xmlns:a16="http://schemas.microsoft.com/office/drawing/2014/main" id="{C545F5D2-462E-C24F-534B-E04EC4A88746}"/>
              </a:ext>
            </a:extLst>
          </p:cNvPr>
          <p:cNvGrpSpPr/>
          <p:nvPr/>
        </p:nvGrpSpPr>
        <p:grpSpPr>
          <a:xfrm>
            <a:off x="2169417" y="643624"/>
            <a:ext cx="2069590" cy="1913921"/>
            <a:chOff x="3791712" y="656350"/>
            <a:chExt cx="2069590" cy="1913921"/>
          </a:xfrm>
        </p:grpSpPr>
        <p:grpSp>
          <p:nvGrpSpPr>
            <p:cNvPr id="20" name="Group 19">
              <a:extLst>
                <a:ext uri="{FF2B5EF4-FFF2-40B4-BE49-F238E27FC236}">
                  <a16:creationId xmlns:a16="http://schemas.microsoft.com/office/drawing/2014/main" id="{39C55A44-0376-3046-124F-AAE6366DD135}"/>
                </a:ext>
              </a:extLst>
            </p:cNvPr>
            <p:cNvGrpSpPr/>
            <p:nvPr/>
          </p:nvGrpSpPr>
          <p:grpSpPr>
            <a:xfrm>
              <a:off x="3791712" y="656350"/>
              <a:ext cx="2069590" cy="1636776"/>
              <a:chOff x="2756917" y="4147142"/>
              <a:chExt cx="2069590" cy="1636776"/>
            </a:xfrm>
          </p:grpSpPr>
          <p:sp>
            <p:nvSpPr>
              <p:cNvPr id="21" name="Oval 20">
                <a:extLst>
                  <a:ext uri="{FF2B5EF4-FFF2-40B4-BE49-F238E27FC236}">
                    <a16:creationId xmlns:a16="http://schemas.microsoft.com/office/drawing/2014/main" id="{2861B714-B696-ECC0-0377-1498417EEECF}"/>
                  </a:ext>
                </a:extLst>
              </p:cNvPr>
              <p:cNvSpPr/>
              <p:nvPr/>
            </p:nvSpPr>
            <p:spPr>
              <a:xfrm>
                <a:off x="2822448" y="4147142"/>
                <a:ext cx="1938528" cy="1636776"/>
              </a:xfrm>
              <a:prstGeom prst="ellipse">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200" dirty="0">
                  <a:latin typeface="Abadi" panose="020B0604020104020204" pitchFamily="34" charset="0"/>
                </a:endParaRPr>
              </a:p>
            </p:txBody>
          </p:sp>
          <p:sp>
            <p:nvSpPr>
              <p:cNvPr id="22" name="TextBox 21">
                <a:extLst>
                  <a:ext uri="{FF2B5EF4-FFF2-40B4-BE49-F238E27FC236}">
                    <a16:creationId xmlns:a16="http://schemas.microsoft.com/office/drawing/2014/main" id="{65FAEC33-2346-E9C7-BE59-7EFF71017FBD}"/>
                  </a:ext>
                </a:extLst>
              </p:cNvPr>
              <p:cNvSpPr txBox="1"/>
              <p:nvPr/>
            </p:nvSpPr>
            <p:spPr>
              <a:xfrm>
                <a:off x="2756917" y="4576098"/>
                <a:ext cx="2069590" cy="830997"/>
              </a:xfrm>
              <a:prstGeom prst="rect">
                <a:avLst/>
              </a:prstGeom>
              <a:noFill/>
            </p:spPr>
            <p:txBody>
              <a:bodyPr wrap="square" rtlCol="0">
                <a:spAutoFit/>
              </a:bodyPr>
              <a:lstStyle/>
              <a:p>
                <a:pPr algn="ctr"/>
                <a:r>
                  <a:rPr lang="en-US" sz="2400" dirty="0">
                    <a:latin typeface="Abadi" panose="020B0604020104020204" pitchFamily="34" charset="0"/>
                  </a:rPr>
                  <a:t>PTIP Evaluation</a:t>
                </a:r>
              </a:p>
            </p:txBody>
          </p:sp>
        </p:grpSp>
        <p:sp>
          <p:nvSpPr>
            <p:cNvPr id="25" name="Freeform: Shape 24">
              <a:extLst>
                <a:ext uri="{FF2B5EF4-FFF2-40B4-BE49-F238E27FC236}">
                  <a16:creationId xmlns:a16="http://schemas.microsoft.com/office/drawing/2014/main" id="{D1AAB002-C481-F53F-6B25-B8535C502F93}"/>
                </a:ext>
              </a:extLst>
            </p:cNvPr>
            <p:cNvSpPr/>
            <p:nvPr/>
          </p:nvSpPr>
          <p:spPr>
            <a:xfrm rot="1630075">
              <a:off x="4469147" y="2299967"/>
              <a:ext cx="530663" cy="270304"/>
            </a:xfrm>
            <a:custGeom>
              <a:avLst/>
              <a:gdLst>
                <a:gd name="connsiteX0" fmla="*/ 67367 w 530663"/>
                <a:gd name="connsiteY0" fmla="*/ 48768 h 270304"/>
                <a:gd name="connsiteX1" fmla="*/ 42983 w 530663"/>
                <a:gd name="connsiteY1" fmla="*/ 146304 h 270304"/>
                <a:gd name="connsiteX2" fmla="*/ 30791 w 530663"/>
                <a:gd name="connsiteY2" fmla="*/ 195072 h 270304"/>
                <a:gd name="connsiteX3" fmla="*/ 6407 w 530663"/>
                <a:gd name="connsiteY3" fmla="*/ 268224 h 270304"/>
                <a:gd name="connsiteX4" fmla="*/ 42983 w 530663"/>
                <a:gd name="connsiteY4" fmla="*/ 243840 h 270304"/>
                <a:gd name="connsiteX5" fmla="*/ 116135 w 530663"/>
                <a:gd name="connsiteY5" fmla="*/ 219456 h 270304"/>
                <a:gd name="connsiteX6" fmla="*/ 152711 w 530663"/>
                <a:gd name="connsiteY6" fmla="*/ 207264 h 270304"/>
                <a:gd name="connsiteX7" fmla="*/ 213671 w 530663"/>
                <a:gd name="connsiteY7" fmla="*/ 195072 h 270304"/>
                <a:gd name="connsiteX8" fmla="*/ 250247 w 530663"/>
                <a:gd name="connsiteY8" fmla="*/ 182880 h 270304"/>
                <a:gd name="connsiteX9" fmla="*/ 299015 w 530663"/>
                <a:gd name="connsiteY9" fmla="*/ 170688 h 270304"/>
                <a:gd name="connsiteX10" fmla="*/ 359975 w 530663"/>
                <a:gd name="connsiteY10" fmla="*/ 158496 h 270304"/>
                <a:gd name="connsiteX11" fmla="*/ 396551 w 530663"/>
                <a:gd name="connsiteY11" fmla="*/ 146304 h 270304"/>
                <a:gd name="connsiteX12" fmla="*/ 530663 w 530663"/>
                <a:gd name="connsiteY12" fmla="*/ 121920 h 270304"/>
                <a:gd name="connsiteX13" fmla="*/ 372167 w 530663"/>
                <a:gd name="connsiteY13" fmla="*/ 73152 h 270304"/>
                <a:gd name="connsiteX14" fmla="*/ 359975 w 530663"/>
                <a:gd name="connsiteY14" fmla="*/ 36576 h 270304"/>
                <a:gd name="connsiteX15" fmla="*/ 274631 w 530663"/>
                <a:gd name="connsiteY15" fmla="*/ 12192 h 270304"/>
                <a:gd name="connsiteX16" fmla="*/ 274631 w 530663"/>
                <a:gd name="connsiteY16" fmla="*/ 0 h 270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0663" h="270304">
                  <a:moveTo>
                    <a:pt x="67367" y="48768"/>
                  </a:moveTo>
                  <a:cubicBezTo>
                    <a:pt x="42579" y="172706"/>
                    <a:pt x="67976" y="58827"/>
                    <a:pt x="42983" y="146304"/>
                  </a:cubicBezTo>
                  <a:cubicBezTo>
                    <a:pt x="38380" y="162416"/>
                    <a:pt x="35606" y="179022"/>
                    <a:pt x="30791" y="195072"/>
                  </a:cubicBezTo>
                  <a:cubicBezTo>
                    <a:pt x="23405" y="219691"/>
                    <a:pt x="-14979" y="282481"/>
                    <a:pt x="6407" y="268224"/>
                  </a:cubicBezTo>
                  <a:cubicBezTo>
                    <a:pt x="18599" y="260096"/>
                    <a:pt x="29593" y="249791"/>
                    <a:pt x="42983" y="243840"/>
                  </a:cubicBezTo>
                  <a:cubicBezTo>
                    <a:pt x="66471" y="233401"/>
                    <a:pt x="91751" y="227584"/>
                    <a:pt x="116135" y="219456"/>
                  </a:cubicBezTo>
                  <a:cubicBezTo>
                    <a:pt x="128327" y="215392"/>
                    <a:pt x="140109" y="209784"/>
                    <a:pt x="152711" y="207264"/>
                  </a:cubicBezTo>
                  <a:cubicBezTo>
                    <a:pt x="173031" y="203200"/>
                    <a:pt x="193567" y="200098"/>
                    <a:pt x="213671" y="195072"/>
                  </a:cubicBezTo>
                  <a:cubicBezTo>
                    <a:pt x="226139" y="191955"/>
                    <a:pt x="237890" y="186411"/>
                    <a:pt x="250247" y="182880"/>
                  </a:cubicBezTo>
                  <a:cubicBezTo>
                    <a:pt x="266359" y="178277"/>
                    <a:pt x="282658" y="174323"/>
                    <a:pt x="299015" y="170688"/>
                  </a:cubicBezTo>
                  <a:cubicBezTo>
                    <a:pt x="319244" y="166193"/>
                    <a:pt x="339871" y="163522"/>
                    <a:pt x="359975" y="158496"/>
                  </a:cubicBezTo>
                  <a:cubicBezTo>
                    <a:pt x="372443" y="155379"/>
                    <a:pt x="383949" y="148824"/>
                    <a:pt x="396551" y="146304"/>
                  </a:cubicBezTo>
                  <a:cubicBezTo>
                    <a:pt x="614976" y="102619"/>
                    <a:pt x="386089" y="158063"/>
                    <a:pt x="530663" y="121920"/>
                  </a:cubicBezTo>
                  <a:cubicBezTo>
                    <a:pt x="471293" y="32865"/>
                    <a:pt x="551771" y="133020"/>
                    <a:pt x="372167" y="73152"/>
                  </a:cubicBezTo>
                  <a:cubicBezTo>
                    <a:pt x="359975" y="69088"/>
                    <a:pt x="369062" y="45663"/>
                    <a:pt x="359975" y="36576"/>
                  </a:cubicBezTo>
                  <a:cubicBezTo>
                    <a:pt x="353983" y="30584"/>
                    <a:pt x="275264" y="12508"/>
                    <a:pt x="274631" y="12192"/>
                  </a:cubicBezTo>
                  <a:cubicBezTo>
                    <a:pt x="270996" y="10375"/>
                    <a:pt x="274631" y="4064"/>
                    <a:pt x="274631" y="0"/>
                  </a:cubicBezTo>
                </a:path>
              </a:pathLst>
            </a:cu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a:extLst>
              <a:ext uri="{FF2B5EF4-FFF2-40B4-BE49-F238E27FC236}">
                <a16:creationId xmlns:a16="http://schemas.microsoft.com/office/drawing/2014/main" id="{1EB888E9-C5C3-FA02-F8F1-7958B73DB230}"/>
              </a:ext>
            </a:extLst>
          </p:cNvPr>
          <p:cNvGrpSpPr/>
          <p:nvPr/>
        </p:nvGrpSpPr>
        <p:grpSpPr>
          <a:xfrm>
            <a:off x="3747086" y="1419832"/>
            <a:ext cx="2069590" cy="1846949"/>
            <a:chOff x="3747086" y="1419832"/>
            <a:chExt cx="2069590" cy="1846949"/>
          </a:xfrm>
        </p:grpSpPr>
        <p:grpSp>
          <p:nvGrpSpPr>
            <p:cNvPr id="12" name="Group 11">
              <a:extLst>
                <a:ext uri="{FF2B5EF4-FFF2-40B4-BE49-F238E27FC236}">
                  <a16:creationId xmlns:a16="http://schemas.microsoft.com/office/drawing/2014/main" id="{08A59EEC-BC94-AE90-BD42-4B9FB081594F}"/>
                </a:ext>
              </a:extLst>
            </p:cNvPr>
            <p:cNvGrpSpPr/>
            <p:nvPr/>
          </p:nvGrpSpPr>
          <p:grpSpPr>
            <a:xfrm>
              <a:off x="3747086" y="1419832"/>
              <a:ext cx="2069590" cy="1636776"/>
              <a:chOff x="2814829" y="4147142"/>
              <a:chExt cx="2069590" cy="1636776"/>
            </a:xfrm>
          </p:grpSpPr>
          <p:sp>
            <p:nvSpPr>
              <p:cNvPr id="9" name="Oval 8">
                <a:extLst>
                  <a:ext uri="{FF2B5EF4-FFF2-40B4-BE49-F238E27FC236}">
                    <a16:creationId xmlns:a16="http://schemas.microsoft.com/office/drawing/2014/main" id="{9791169B-2099-EB5C-2B69-1CF580CED1E6}"/>
                  </a:ext>
                </a:extLst>
              </p:cNvPr>
              <p:cNvSpPr/>
              <p:nvPr/>
            </p:nvSpPr>
            <p:spPr>
              <a:xfrm>
                <a:off x="2822448" y="4147142"/>
                <a:ext cx="1938528" cy="1636776"/>
              </a:xfrm>
              <a:prstGeom prst="ellipse">
                <a:avLst/>
              </a:prstGeom>
              <a:solidFill>
                <a:srgbClr val="CC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200" dirty="0">
                  <a:latin typeface="Abadi" panose="020B0604020104020204" pitchFamily="34" charset="0"/>
                </a:endParaRPr>
              </a:p>
            </p:txBody>
          </p:sp>
          <p:sp>
            <p:nvSpPr>
              <p:cNvPr id="11" name="TextBox 10">
                <a:extLst>
                  <a:ext uri="{FF2B5EF4-FFF2-40B4-BE49-F238E27FC236}">
                    <a16:creationId xmlns:a16="http://schemas.microsoft.com/office/drawing/2014/main" id="{49165B76-5495-DF55-728A-AC45A1CF5792}"/>
                  </a:ext>
                </a:extLst>
              </p:cNvPr>
              <p:cNvSpPr txBox="1"/>
              <p:nvPr/>
            </p:nvSpPr>
            <p:spPr>
              <a:xfrm>
                <a:off x="2814829" y="4380652"/>
                <a:ext cx="2069590" cy="1200329"/>
              </a:xfrm>
              <a:prstGeom prst="rect">
                <a:avLst/>
              </a:prstGeom>
              <a:noFill/>
            </p:spPr>
            <p:txBody>
              <a:bodyPr wrap="square" rtlCol="0">
                <a:spAutoFit/>
              </a:bodyPr>
              <a:lstStyle/>
              <a:p>
                <a:pPr algn="ctr"/>
                <a:r>
                  <a:rPr lang="en-US" sz="2400" dirty="0">
                    <a:latin typeface="Abadi" panose="020B0604020104020204" pitchFamily="34" charset="0"/>
                  </a:rPr>
                  <a:t>RFQ Development (if needed)</a:t>
                </a:r>
              </a:p>
            </p:txBody>
          </p:sp>
        </p:grpSp>
        <p:sp>
          <p:nvSpPr>
            <p:cNvPr id="28" name="Freeform: Shape 27">
              <a:extLst>
                <a:ext uri="{FF2B5EF4-FFF2-40B4-BE49-F238E27FC236}">
                  <a16:creationId xmlns:a16="http://schemas.microsoft.com/office/drawing/2014/main" id="{10FA6515-8D44-8E85-7E6D-953AE194D1AC}"/>
                </a:ext>
              </a:extLst>
            </p:cNvPr>
            <p:cNvSpPr/>
            <p:nvPr/>
          </p:nvSpPr>
          <p:spPr>
            <a:xfrm>
              <a:off x="4685988" y="2996477"/>
              <a:ext cx="530663" cy="270304"/>
            </a:xfrm>
            <a:custGeom>
              <a:avLst/>
              <a:gdLst>
                <a:gd name="connsiteX0" fmla="*/ 67367 w 530663"/>
                <a:gd name="connsiteY0" fmla="*/ 48768 h 270304"/>
                <a:gd name="connsiteX1" fmla="*/ 42983 w 530663"/>
                <a:gd name="connsiteY1" fmla="*/ 146304 h 270304"/>
                <a:gd name="connsiteX2" fmla="*/ 30791 w 530663"/>
                <a:gd name="connsiteY2" fmla="*/ 195072 h 270304"/>
                <a:gd name="connsiteX3" fmla="*/ 6407 w 530663"/>
                <a:gd name="connsiteY3" fmla="*/ 268224 h 270304"/>
                <a:gd name="connsiteX4" fmla="*/ 42983 w 530663"/>
                <a:gd name="connsiteY4" fmla="*/ 243840 h 270304"/>
                <a:gd name="connsiteX5" fmla="*/ 116135 w 530663"/>
                <a:gd name="connsiteY5" fmla="*/ 219456 h 270304"/>
                <a:gd name="connsiteX6" fmla="*/ 152711 w 530663"/>
                <a:gd name="connsiteY6" fmla="*/ 207264 h 270304"/>
                <a:gd name="connsiteX7" fmla="*/ 213671 w 530663"/>
                <a:gd name="connsiteY7" fmla="*/ 195072 h 270304"/>
                <a:gd name="connsiteX8" fmla="*/ 250247 w 530663"/>
                <a:gd name="connsiteY8" fmla="*/ 182880 h 270304"/>
                <a:gd name="connsiteX9" fmla="*/ 299015 w 530663"/>
                <a:gd name="connsiteY9" fmla="*/ 170688 h 270304"/>
                <a:gd name="connsiteX10" fmla="*/ 359975 w 530663"/>
                <a:gd name="connsiteY10" fmla="*/ 158496 h 270304"/>
                <a:gd name="connsiteX11" fmla="*/ 396551 w 530663"/>
                <a:gd name="connsiteY11" fmla="*/ 146304 h 270304"/>
                <a:gd name="connsiteX12" fmla="*/ 530663 w 530663"/>
                <a:gd name="connsiteY12" fmla="*/ 121920 h 270304"/>
                <a:gd name="connsiteX13" fmla="*/ 372167 w 530663"/>
                <a:gd name="connsiteY13" fmla="*/ 73152 h 270304"/>
                <a:gd name="connsiteX14" fmla="*/ 359975 w 530663"/>
                <a:gd name="connsiteY14" fmla="*/ 36576 h 270304"/>
                <a:gd name="connsiteX15" fmla="*/ 274631 w 530663"/>
                <a:gd name="connsiteY15" fmla="*/ 12192 h 270304"/>
                <a:gd name="connsiteX16" fmla="*/ 274631 w 530663"/>
                <a:gd name="connsiteY16" fmla="*/ 0 h 270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0663" h="270304">
                  <a:moveTo>
                    <a:pt x="67367" y="48768"/>
                  </a:moveTo>
                  <a:cubicBezTo>
                    <a:pt x="42579" y="172706"/>
                    <a:pt x="67976" y="58827"/>
                    <a:pt x="42983" y="146304"/>
                  </a:cubicBezTo>
                  <a:cubicBezTo>
                    <a:pt x="38380" y="162416"/>
                    <a:pt x="35606" y="179022"/>
                    <a:pt x="30791" y="195072"/>
                  </a:cubicBezTo>
                  <a:cubicBezTo>
                    <a:pt x="23405" y="219691"/>
                    <a:pt x="-14979" y="282481"/>
                    <a:pt x="6407" y="268224"/>
                  </a:cubicBezTo>
                  <a:cubicBezTo>
                    <a:pt x="18599" y="260096"/>
                    <a:pt x="29593" y="249791"/>
                    <a:pt x="42983" y="243840"/>
                  </a:cubicBezTo>
                  <a:cubicBezTo>
                    <a:pt x="66471" y="233401"/>
                    <a:pt x="91751" y="227584"/>
                    <a:pt x="116135" y="219456"/>
                  </a:cubicBezTo>
                  <a:cubicBezTo>
                    <a:pt x="128327" y="215392"/>
                    <a:pt x="140109" y="209784"/>
                    <a:pt x="152711" y="207264"/>
                  </a:cubicBezTo>
                  <a:cubicBezTo>
                    <a:pt x="173031" y="203200"/>
                    <a:pt x="193567" y="200098"/>
                    <a:pt x="213671" y="195072"/>
                  </a:cubicBezTo>
                  <a:cubicBezTo>
                    <a:pt x="226139" y="191955"/>
                    <a:pt x="237890" y="186411"/>
                    <a:pt x="250247" y="182880"/>
                  </a:cubicBezTo>
                  <a:cubicBezTo>
                    <a:pt x="266359" y="178277"/>
                    <a:pt x="282658" y="174323"/>
                    <a:pt x="299015" y="170688"/>
                  </a:cubicBezTo>
                  <a:cubicBezTo>
                    <a:pt x="319244" y="166193"/>
                    <a:pt x="339871" y="163522"/>
                    <a:pt x="359975" y="158496"/>
                  </a:cubicBezTo>
                  <a:cubicBezTo>
                    <a:pt x="372443" y="155379"/>
                    <a:pt x="383949" y="148824"/>
                    <a:pt x="396551" y="146304"/>
                  </a:cubicBezTo>
                  <a:cubicBezTo>
                    <a:pt x="614976" y="102619"/>
                    <a:pt x="386089" y="158063"/>
                    <a:pt x="530663" y="121920"/>
                  </a:cubicBezTo>
                  <a:cubicBezTo>
                    <a:pt x="471293" y="32865"/>
                    <a:pt x="551771" y="133020"/>
                    <a:pt x="372167" y="73152"/>
                  </a:cubicBezTo>
                  <a:cubicBezTo>
                    <a:pt x="359975" y="69088"/>
                    <a:pt x="369062" y="45663"/>
                    <a:pt x="359975" y="36576"/>
                  </a:cubicBezTo>
                  <a:cubicBezTo>
                    <a:pt x="353983" y="30584"/>
                    <a:pt x="275264" y="12508"/>
                    <a:pt x="274631" y="12192"/>
                  </a:cubicBezTo>
                  <a:cubicBezTo>
                    <a:pt x="270996" y="10375"/>
                    <a:pt x="274631" y="4064"/>
                    <a:pt x="274631" y="0"/>
                  </a:cubicBezTo>
                </a:path>
              </a:pathLst>
            </a:custGeom>
            <a:solidFill>
              <a:srgbClr val="CC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4E37AF40-D694-F9BC-2B1B-FE722EEDED86}"/>
                  </a:ext>
                </a:extLst>
              </p14:cNvPr>
              <p14:cNvContentPartPr/>
              <p14:nvPr/>
            </p14:nvContentPartPr>
            <p14:xfrm>
              <a:off x="1822833" y="3331562"/>
              <a:ext cx="6161400" cy="1920600"/>
            </p14:xfrm>
          </p:contentPart>
        </mc:Choice>
        <mc:Fallback xmlns="">
          <p:pic>
            <p:nvPicPr>
              <p:cNvPr id="10" name="Ink 9">
                <a:extLst>
                  <a:ext uri="{FF2B5EF4-FFF2-40B4-BE49-F238E27FC236}">
                    <a16:creationId xmlns:a16="http://schemas.microsoft.com/office/drawing/2014/main" id="{4E37AF40-D694-F9BC-2B1B-FE722EEDED86}"/>
                  </a:ext>
                </a:extLst>
              </p:cNvPr>
              <p:cNvPicPr/>
              <p:nvPr/>
            </p:nvPicPr>
            <p:blipFill>
              <a:blip r:embed="rId6"/>
              <a:stretch>
                <a:fillRect/>
              </a:stretch>
            </p:blipFill>
            <p:spPr>
              <a:xfrm>
                <a:off x="1816713" y="3325442"/>
                <a:ext cx="6173640" cy="19328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4" name="Ink 13">
                <a:extLst>
                  <a:ext uri="{FF2B5EF4-FFF2-40B4-BE49-F238E27FC236}">
                    <a16:creationId xmlns:a16="http://schemas.microsoft.com/office/drawing/2014/main" id="{BBC60A05-D7EA-80CA-1EFD-56231B4DA448}"/>
                  </a:ext>
                </a:extLst>
              </p14:cNvPr>
              <p14:cNvContentPartPr/>
              <p14:nvPr/>
            </p14:nvContentPartPr>
            <p14:xfrm>
              <a:off x="3627513" y="4184402"/>
              <a:ext cx="4293360" cy="1068120"/>
            </p14:xfrm>
          </p:contentPart>
        </mc:Choice>
        <mc:Fallback xmlns="">
          <p:pic>
            <p:nvPicPr>
              <p:cNvPr id="14" name="Ink 13">
                <a:extLst>
                  <a:ext uri="{FF2B5EF4-FFF2-40B4-BE49-F238E27FC236}">
                    <a16:creationId xmlns:a16="http://schemas.microsoft.com/office/drawing/2014/main" id="{BBC60A05-D7EA-80CA-1EFD-56231B4DA448}"/>
                  </a:ext>
                </a:extLst>
              </p:cNvPr>
              <p:cNvPicPr/>
              <p:nvPr/>
            </p:nvPicPr>
            <p:blipFill>
              <a:blip r:embed="rId8"/>
              <a:stretch>
                <a:fillRect/>
              </a:stretch>
            </p:blipFill>
            <p:spPr>
              <a:xfrm>
                <a:off x="3621393" y="4178282"/>
                <a:ext cx="4305600" cy="10803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41" name="Ink 40">
                <a:extLst>
                  <a:ext uri="{FF2B5EF4-FFF2-40B4-BE49-F238E27FC236}">
                    <a16:creationId xmlns:a16="http://schemas.microsoft.com/office/drawing/2014/main" id="{8B41A4A1-0D53-3F60-124A-84EEEE35440A}"/>
                  </a:ext>
                </a:extLst>
              </p14:cNvPr>
              <p14:cNvContentPartPr/>
              <p14:nvPr/>
            </p14:nvContentPartPr>
            <p14:xfrm>
              <a:off x="5098833" y="3052922"/>
              <a:ext cx="2837520" cy="2503440"/>
            </p14:xfrm>
          </p:contentPart>
        </mc:Choice>
        <mc:Fallback xmlns="">
          <p:pic>
            <p:nvPicPr>
              <p:cNvPr id="41" name="Ink 40">
                <a:extLst>
                  <a:ext uri="{FF2B5EF4-FFF2-40B4-BE49-F238E27FC236}">
                    <a16:creationId xmlns:a16="http://schemas.microsoft.com/office/drawing/2014/main" id="{8B41A4A1-0D53-3F60-124A-84EEEE35440A}"/>
                  </a:ext>
                </a:extLst>
              </p:cNvPr>
              <p:cNvPicPr/>
              <p:nvPr/>
            </p:nvPicPr>
            <p:blipFill>
              <a:blip r:embed="rId10"/>
              <a:stretch>
                <a:fillRect/>
              </a:stretch>
            </p:blipFill>
            <p:spPr>
              <a:xfrm>
                <a:off x="5092713" y="3046802"/>
                <a:ext cx="2849760" cy="25156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46" name="Ink 45">
                <a:extLst>
                  <a:ext uri="{FF2B5EF4-FFF2-40B4-BE49-F238E27FC236}">
                    <a16:creationId xmlns:a16="http://schemas.microsoft.com/office/drawing/2014/main" id="{ABE372F3-4237-06CE-EC13-4F16E9EDB04A}"/>
                  </a:ext>
                </a:extLst>
              </p14:cNvPr>
              <p14:cNvContentPartPr/>
              <p14:nvPr/>
            </p14:nvContentPartPr>
            <p14:xfrm>
              <a:off x="3208259" y="2338682"/>
              <a:ext cx="4669200" cy="3341520"/>
            </p14:xfrm>
          </p:contentPart>
        </mc:Choice>
        <mc:Fallback xmlns="">
          <p:pic>
            <p:nvPicPr>
              <p:cNvPr id="46" name="Ink 45">
                <a:extLst>
                  <a:ext uri="{FF2B5EF4-FFF2-40B4-BE49-F238E27FC236}">
                    <a16:creationId xmlns:a16="http://schemas.microsoft.com/office/drawing/2014/main" id="{ABE372F3-4237-06CE-EC13-4F16E9EDB04A}"/>
                  </a:ext>
                </a:extLst>
              </p:cNvPr>
              <p:cNvPicPr/>
              <p:nvPr/>
            </p:nvPicPr>
            <p:blipFill>
              <a:blip r:embed="rId12"/>
              <a:stretch>
                <a:fillRect/>
              </a:stretch>
            </p:blipFill>
            <p:spPr>
              <a:xfrm>
                <a:off x="3202139" y="2332562"/>
                <a:ext cx="4681440" cy="3353760"/>
              </a:xfrm>
              <a:prstGeom prst="rect">
                <a:avLst/>
              </a:prstGeom>
            </p:spPr>
          </p:pic>
        </mc:Fallback>
      </mc:AlternateContent>
      <p:grpSp>
        <p:nvGrpSpPr>
          <p:cNvPr id="37" name="Group 36">
            <a:extLst>
              <a:ext uri="{FF2B5EF4-FFF2-40B4-BE49-F238E27FC236}">
                <a16:creationId xmlns:a16="http://schemas.microsoft.com/office/drawing/2014/main" id="{AAE78364-C5AB-71F1-4331-E5B3E6B78E30}"/>
              </a:ext>
            </a:extLst>
          </p:cNvPr>
          <p:cNvGrpSpPr/>
          <p:nvPr/>
        </p:nvGrpSpPr>
        <p:grpSpPr>
          <a:xfrm>
            <a:off x="2492955" y="2569469"/>
            <a:ext cx="2069590" cy="1836267"/>
            <a:chOff x="2492955" y="2569469"/>
            <a:chExt cx="2069590" cy="1836267"/>
          </a:xfrm>
        </p:grpSpPr>
        <p:grpSp>
          <p:nvGrpSpPr>
            <p:cNvPr id="13" name="Group 12">
              <a:extLst>
                <a:ext uri="{FF2B5EF4-FFF2-40B4-BE49-F238E27FC236}">
                  <a16:creationId xmlns:a16="http://schemas.microsoft.com/office/drawing/2014/main" id="{DE557D98-2380-09FE-D970-9A64921835B3}"/>
                </a:ext>
              </a:extLst>
            </p:cNvPr>
            <p:cNvGrpSpPr/>
            <p:nvPr/>
          </p:nvGrpSpPr>
          <p:grpSpPr>
            <a:xfrm>
              <a:off x="2492955" y="2569469"/>
              <a:ext cx="2069590" cy="1636776"/>
              <a:chOff x="2835852" y="3991256"/>
              <a:chExt cx="2069590" cy="1636776"/>
            </a:xfrm>
          </p:grpSpPr>
          <p:sp>
            <p:nvSpPr>
              <p:cNvPr id="18" name="Oval 17">
                <a:extLst>
                  <a:ext uri="{FF2B5EF4-FFF2-40B4-BE49-F238E27FC236}">
                    <a16:creationId xmlns:a16="http://schemas.microsoft.com/office/drawing/2014/main" id="{5ED0326B-9109-39DC-1690-173A0890910A}"/>
                  </a:ext>
                </a:extLst>
              </p:cNvPr>
              <p:cNvSpPr/>
              <p:nvPr/>
            </p:nvSpPr>
            <p:spPr>
              <a:xfrm>
                <a:off x="2857791" y="3991256"/>
                <a:ext cx="1938528" cy="1636776"/>
              </a:xfrm>
              <a:prstGeom prst="ellipse">
                <a:avLst/>
              </a:prstGeom>
              <a:solidFill>
                <a:srgbClr val="38984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200" dirty="0">
                  <a:latin typeface="Abadi" panose="020B0604020104020204" pitchFamily="34" charset="0"/>
                </a:endParaRPr>
              </a:p>
            </p:txBody>
          </p:sp>
          <p:sp>
            <p:nvSpPr>
              <p:cNvPr id="19" name="TextBox 18">
                <a:extLst>
                  <a:ext uri="{FF2B5EF4-FFF2-40B4-BE49-F238E27FC236}">
                    <a16:creationId xmlns:a16="http://schemas.microsoft.com/office/drawing/2014/main" id="{D6647C4C-4CB7-A0B0-360D-A3A96A3614EE}"/>
                  </a:ext>
                </a:extLst>
              </p:cNvPr>
              <p:cNvSpPr txBox="1"/>
              <p:nvPr/>
            </p:nvSpPr>
            <p:spPr>
              <a:xfrm>
                <a:off x="2835852" y="4426315"/>
                <a:ext cx="2069590" cy="830997"/>
              </a:xfrm>
              <a:prstGeom prst="rect">
                <a:avLst/>
              </a:prstGeom>
              <a:noFill/>
            </p:spPr>
            <p:txBody>
              <a:bodyPr wrap="square" rtlCol="0">
                <a:spAutoFit/>
              </a:bodyPr>
              <a:lstStyle/>
              <a:p>
                <a:pPr algn="ctr"/>
                <a:r>
                  <a:rPr lang="en-US" sz="2400" dirty="0">
                    <a:latin typeface="Abadi" panose="020B0604020104020204" pitchFamily="34" charset="0"/>
                  </a:rPr>
                  <a:t>Transition    to PM</a:t>
                </a:r>
              </a:p>
            </p:txBody>
          </p:sp>
        </p:grpSp>
        <p:sp>
          <p:nvSpPr>
            <p:cNvPr id="30" name="Freeform: Shape 29">
              <a:extLst>
                <a:ext uri="{FF2B5EF4-FFF2-40B4-BE49-F238E27FC236}">
                  <a16:creationId xmlns:a16="http://schemas.microsoft.com/office/drawing/2014/main" id="{1256A3A2-7B82-9AC0-9221-1369CA5BBAEE}"/>
                </a:ext>
              </a:extLst>
            </p:cNvPr>
            <p:cNvSpPr/>
            <p:nvPr/>
          </p:nvSpPr>
          <p:spPr>
            <a:xfrm>
              <a:off x="3637891" y="4135432"/>
              <a:ext cx="530663" cy="270304"/>
            </a:xfrm>
            <a:custGeom>
              <a:avLst/>
              <a:gdLst>
                <a:gd name="connsiteX0" fmla="*/ 67367 w 530663"/>
                <a:gd name="connsiteY0" fmla="*/ 48768 h 270304"/>
                <a:gd name="connsiteX1" fmla="*/ 42983 w 530663"/>
                <a:gd name="connsiteY1" fmla="*/ 146304 h 270304"/>
                <a:gd name="connsiteX2" fmla="*/ 30791 w 530663"/>
                <a:gd name="connsiteY2" fmla="*/ 195072 h 270304"/>
                <a:gd name="connsiteX3" fmla="*/ 6407 w 530663"/>
                <a:gd name="connsiteY3" fmla="*/ 268224 h 270304"/>
                <a:gd name="connsiteX4" fmla="*/ 42983 w 530663"/>
                <a:gd name="connsiteY4" fmla="*/ 243840 h 270304"/>
                <a:gd name="connsiteX5" fmla="*/ 116135 w 530663"/>
                <a:gd name="connsiteY5" fmla="*/ 219456 h 270304"/>
                <a:gd name="connsiteX6" fmla="*/ 152711 w 530663"/>
                <a:gd name="connsiteY6" fmla="*/ 207264 h 270304"/>
                <a:gd name="connsiteX7" fmla="*/ 213671 w 530663"/>
                <a:gd name="connsiteY7" fmla="*/ 195072 h 270304"/>
                <a:gd name="connsiteX8" fmla="*/ 250247 w 530663"/>
                <a:gd name="connsiteY8" fmla="*/ 182880 h 270304"/>
                <a:gd name="connsiteX9" fmla="*/ 299015 w 530663"/>
                <a:gd name="connsiteY9" fmla="*/ 170688 h 270304"/>
                <a:gd name="connsiteX10" fmla="*/ 359975 w 530663"/>
                <a:gd name="connsiteY10" fmla="*/ 158496 h 270304"/>
                <a:gd name="connsiteX11" fmla="*/ 396551 w 530663"/>
                <a:gd name="connsiteY11" fmla="*/ 146304 h 270304"/>
                <a:gd name="connsiteX12" fmla="*/ 530663 w 530663"/>
                <a:gd name="connsiteY12" fmla="*/ 121920 h 270304"/>
                <a:gd name="connsiteX13" fmla="*/ 372167 w 530663"/>
                <a:gd name="connsiteY13" fmla="*/ 73152 h 270304"/>
                <a:gd name="connsiteX14" fmla="*/ 359975 w 530663"/>
                <a:gd name="connsiteY14" fmla="*/ 36576 h 270304"/>
                <a:gd name="connsiteX15" fmla="*/ 274631 w 530663"/>
                <a:gd name="connsiteY15" fmla="*/ 12192 h 270304"/>
                <a:gd name="connsiteX16" fmla="*/ 274631 w 530663"/>
                <a:gd name="connsiteY16" fmla="*/ 0 h 270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0663" h="270304">
                  <a:moveTo>
                    <a:pt x="67367" y="48768"/>
                  </a:moveTo>
                  <a:cubicBezTo>
                    <a:pt x="42579" y="172706"/>
                    <a:pt x="67976" y="58827"/>
                    <a:pt x="42983" y="146304"/>
                  </a:cubicBezTo>
                  <a:cubicBezTo>
                    <a:pt x="38380" y="162416"/>
                    <a:pt x="35606" y="179022"/>
                    <a:pt x="30791" y="195072"/>
                  </a:cubicBezTo>
                  <a:cubicBezTo>
                    <a:pt x="23405" y="219691"/>
                    <a:pt x="-14979" y="282481"/>
                    <a:pt x="6407" y="268224"/>
                  </a:cubicBezTo>
                  <a:cubicBezTo>
                    <a:pt x="18599" y="260096"/>
                    <a:pt x="29593" y="249791"/>
                    <a:pt x="42983" y="243840"/>
                  </a:cubicBezTo>
                  <a:cubicBezTo>
                    <a:pt x="66471" y="233401"/>
                    <a:pt x="91751" y="227584"/>
                    <a:pt x="116135" y="219456"/>
                  </a:cubicBezTo>
                  <a:cubicBezTo>
                    <a:pt x="128327" y="215392"/>
                    <a:pt x="140109" y="209784"/>
                    <a:pt x="152711" y="207264"/>
                  </a:cubicBezTo>
                  <a:cubicBezTo>
                    <a:pt x="173031" y="203200"/>
                    <a:pt x="193567" y="200098"/>
                    <a:pt x="213671" y="195072"/>
                  </a:cubicBezTo>
                  <a:cubicBezTo>
                    <a:pt x="226139" y="191955"/>
                    <a:pt x="237890" y="186411"/>
                    <a:pt x="250247" y="182880"/>
                  </a:cubicBezTo>
                  <a:cubicBezTo>
                    <a:pt x="266359" y="178277"/>
                    <a:pt x="282658" y="174323"/>
                    <a:pt x="299015" y="170688"/>
                  </a:cubicBezTo>
                  <a:cubicBezTo>
                    <a:pt x="319244" y="166193"/>
                    <a:pt x="339871" y="163522"/>
                    <a:pt x="359975" y="158496"/>
                  </a:cubicBezTo>
                  <a:cubicBezTo>
                    <a:pt x="372443" y="155379"/>
                    <a:pt x="383949" y="148824"/>
                    <a:pt x="396551" y="146304"/>
                  </a:cubicBezTo>
                  <a:cubicBezTo>
                    <a:pt x="614976" y="102619"/>
                    <a:pt x="386089" y="158063"/>
                    <a:pt x="530663" y="121920"/>
                  </a:cubicBezTo>
                  <a:cubicBezTo>
                    <a:pt x="471293" y="32865"/>
                    <a:pt x="551771" y="133020"/>
                    <a:pt x="372167" y="73152"/>
                  </a:cubicBezTo>
                  <a:cubicBezTo>
                    <a:pt x="359975" y="69088"/>
                    <a:pt x="369062" y="45663"/>
                    <a:pt x="359975" y="36576"/>
                  </a:cubicBezTo>
                  <a:cubicBezTo>
                    <a:pt x="353983" y="30584"/>
                    <a:pt x="275264" y="12508"/>
                    <a:pt x="274631" y="12192"/>
                  </a:cubicBezTo>
                  <a:cubicBezTo>
                    <a:pt x="270996" y="10375"/>
                    <a:pt x="274631" y="4064"/>
                    <a:pt x="274631" y="0"/>
                  </a:cubicBezTo>
                </a:path>
              </a:pathLst>
            </a:custGeom>
            <a:solidFill>
              <a:srgbClr val="38984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66748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6"/>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1000"/>
                                  </p:stCondLst>
                                  <p:childTnLst>
                                    <p:set>
                                      <p:cBhvr>
                                        <p:cTn id="11" dur="1" fill="hold">
                                          <p:stCondLst>
                                            <p:cond delay="0"/>
                                          </p:stCondLst>
                                        </p:cTn>
                                        <p:tgtEl>
                                          <p:spTgt spid="26"/>
                                        </p:tgtEl>
                                        <p:attrNameLst>
                                          <p:attrName>style.visibility</p:attrName>
                                        </p:attrNameLst>
                                      </p:cBhvr>
                                      <p:to>
                                        <p:strVal val="visible"/>
                                      </p:to>
                                    </p:set>
                                  </p:childTnLst>
                                </p:cTn>
                              </p:par>
                              <p:par>
                                <p:cTn id="12" presetID="1" presetClass="entr" presetSubtype="0" fill="hold" nodeType="withEffect">
                                  <p:stCondLst>
                                    <p:cond delay="1000"/>
                                  </p:stCondLst>
                                  <p:childTnLst>
                                    <p:set>
                                      <p:cBhvr>
                                        <p:cTn id="13" dur="1" fill="hold">
                                          <p:stCondLst>
                                            <p:cond delay="0"/>
                                          </p:stCondLst>
                                        </p:cTn>
                                        <p:tgtEl>
                                          <p:spTgt spid="10"/>
                                        </p:tgtEl>
                                        <p:attrNameLst>
                                          <p:attrName>style.visibility</p:attrName>
                                        </p:attrNameLst>
                                      </p:cBhvr>
                                      <p:to>
                                        <p:strVal val="visible"/>
                                      </p:to>
                                    </p:set>
                                  </p:childTnLst>
                                </p:cTn>
                              </p:par>
                            </p:childTnLst>
                          </p:cTn>
                        </p:par>
                        <p:par>
                          <p:cTn id="14" fill="hold">
                            <p:stCondLst>
                              <p:cond delay="1000"/>
                            </p:stCondLst>
                            <p:childTnLst>
                              <p:par>
                                <p:cTn id="15" presetID="1" presetClass="entr" presetSubtype="0" fill="hold" nodeType="afterEffect">
                                  <p:stCondLst>
                                    <p:cond delay="100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nodeType="withEffect">
                                  <p:stCondLst>
                                    <p:cond delay="1000"/>
                                  </p:stCondLst>
                                  <p:childTnLst>
                                    <p:set>
                                      <p:cBhvr>
                                        <p:cTn id="18" dur="1" fill="hold">
                                          <p:stCondLst>
                                            <p:cond delay="0"/>
                                          </p:stCondLst>
                                        </p:cTn>
                                        <p:tgtEl>
                                          <p:spTgt spid="41"/>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1000"/>
                                  </p:stCondLst>
                                  <p:childTnLst>
                                    <p:set>
                                      <p:cBhvr>
                                        <p:cTn id="21" dur="1" fill="hold">
                                          <p:stCondLst>
                                            <p:cond delay="0"/>
                                          </p:stCondLst>
                                        </p:cTn>
                                        <p:tgtEl>
                                          <p:spTgt spid="37"/>
                                        </p:tgtEl>
                                        <p:attrNameLst>
                                          <p:attrName>style.visibility</p:attrName>
                                        </p:attrNameLst>
                                      </p:cBhvr>
                                      <p:to>
                                        <p:strVal val="visible"/>
                                      </p:to>
                                    </p:set>
                                  </p:childTnLst>
                                </p:cTn>
                              </p:par>
                              <p:par>
                                <p:cTn id="22" presetID="1" presetClass="entr" presetSubtype="0" fill="hold" nodeType="withEffect">
                                  <p:stCondLst>
                                    <p:cond delay="1000"/>
                                  </p:stCondLst>
                                  <p:childTnLst>
                                    <p:set>
                                      <p:cBhvr>
                                        <p:cTn id="23"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normAutofit/>
          </a:bodyPr>
          <a:lstStyle/>
          <a:p>
            <a:pPr algn="l"/>
            <a:r>
              <a:rPr lang="en-US" dirty="0">
                <a:solidFill>
                  <a:srgbClr val="0070C0"/>
                </a:solidFill>
                <a:latin typeface="Abadi" panose="020B0604020104020204" pitchFamily="34" charset="0"/>
              </a:rPr>
              <a:t>PTIP: Evaluation Activities</a:t>
            </a:r>
            <a:endParaRPr lang="en-US" sz="2000" dirty="0">
              <a:solidFill>
                <a:srgbClr val="0070C0"/>
              </a:solidFill>
              <a:latin typeface="Abadi" panose="020B0604020104020204" pitchFamily="34" charset="0"/>
            </a:endParaRPr>
          </a:p>
        </p:txBody>
      </p:sp>
      <p:sp>
        <p:nvSpPr>
          <p:cNvPr id="3" name="TextBox 2">
            <a:extLst>
              <a:ext uri="{FF2B5EF4-FFF2-40B4-BE49-F238E27FC236}">
                <a16:creationId xmlns:a16="http://schemas.microsoft.com/office/drawing/2014/main" id="{A6EB58D5-B56B-FE2D-AF7F-C2E383E68277}"/>
              </a:ext>
            </a:extLst>
          </p:cNvPr>
          <p:cNvSpPr txBox="1"/>
          <p:nvPr/>
        </p:nvSpPr>
        <p:spPr>
          <a:xfrm>
            <a:off x="1097280" y="3133344"/>
            <a:ext cx="4681728" cy="2677656"/>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badi" panose="020B0604020104020204" pitchFamily="34" charset="0"/>
              </a:rPr>
              <a:t>Request PJS</a:t>
            </a:r>
          </a:p>
          <a:p>
            <a:pPr marL="285750" indent="-285750">
              <a:buFont typeface="Arial" panose="020B0604020202020204" pitchFamily="34" charset="0"/>
              <a:buChar char="•"/>
            </a:pPr>
            <a:r>
              <a:rPr lang="en-US" sz="2800" dirty="0">
                <a:solidFill>
                  <a:srgbClr val="0070C0"/>
                </a:solidFill>
                <a:latin typeface="Abadi" panose="020B0604020104020204" pitchFamily="34" charset="0"/>
              </a:rPr>
              <a:t>Review traffic and safety info</a:t>
            </a:r>
          </a:p>
          <a:p>
            <a:pPr marL="285750" indent="-285750">
              <a:buFont typeface="Arial" panose="020B0604020202020204" pitchFamily="34" charset="0"/>
              <a:buChar char="•"/>
            </a:pPr>
            <a:r>
              <a:rPr lang="en-US" sz="2800" dirty="0">
                <a:latin typeface="Abadi" panose="020B0604020104020204" pitchFamily="34" charset="0"/>
              </a:rPr>
              <a:t>Site Visit</a:t>
            </a:r>
          </a:p>
          <a:p>
            <a:pPr marL="285750" indent="-285750">
              <a:buFont typeface="Arial" panose="020B0604020202020204" pitchFamily="34" charset="0"/>
              <a:buChar char="•"/>
            </a:pPr>
            <a:r>
              <a:rPr lang="en-US" sz="2800" dirty="0">
                <a:solidFill>
                  <a:srgbClr val="0070C0"/>
                </a:solidFill>
                <a:latin typeface="Abadi" panose="020B0604020104020204" pitchFamily="34" charset="0"/>
              </a:rPr>
              <a:t>Gather existing information</a:t>
            </a:r>
          </a:p>
          <a:p>
            <a:pPr marL="285750" indent="-285750">
              <a:buFont typeface="Arial" panose="020B0604020202020204" pitchFamily="34" charset="0"/>
              <a:buChar char="•"/>
            </a:pPr>
            <a:r>
              <a:rPr lang="en-US" sz="2800" dirty="0">
                <a:latin typeface="Abadi" panose="020B0604020104020204" pitchFamily="34" charset="0"/>
              </a:rPr>
              <a:t>Interviews</a:t>
            </a:r>
          </a:p>
        </p:txBody>
      </p:sp>
      <p:sp>
        <p:nvSpPr>
          <p:cNvPr id="4" name="TextBox 3">
            <a:extLst>
              <a:ext uri="{FF2B5EF4-FFF2-40B4-BE49-F238E27FC236}">
                <a16:creationId xmlns:a16="http://schemas.microsoft.com/office/drawing/2014/main" id="{7AC8CCC5-CF48-82AF-C5A2-3CE1DE07CECC}"/>
              </a:ext>
            </a:extLst>
          </p:cNvPr>
          <p:cNvSpPr txBox="1"/>
          <p:nvPr/>
        </p:nvSpPr>
        <p:spPr>
          <a:xfrm>
            <a:off x="6291072" y="3133344"/>
            <a:ext cx="5193792" cy="3108543"/>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rgbClr val="0070C0"/>
                </a:solidFill>
                <a:latin typeface="Abadi" panose="020B0604020104020204" pitchFamily="34" charset="0"/>
              </a:rPr>
              <a:t>Environmental Screening</a:t>
            </a:r>
          </a:p>
          <a:p>
            <a:pPr marL="285750" indent="-285750">
              <a:buFont typeface="Arial" panose="020B0604020202020204" pitchFamily="34" charset="0"/>
              <a:buChar char="•"/>
            </a:pPr>
            <a:r>
              <a:rPr lang="en-US" sz="2800" dirty="0">
                <a:latin typeface="Abadi" panose="020B0604020104020204" pitchFamily="34" charset="0"/>
              </a:rPr>
              <a:t>High-level review of Programmed Funding</a:t>
            </a:r>
          </a:p>
          <a:p>
            <a:pPr marL="285750" indent="-285750">
              <a:buFont typeface="Arial" panose="020B0604020202020204" pitchFamily="34" charset="0"/>
              <a:buChar char="•"/>
            </a:pPr>
            <a:r>
              <a:rPr lang="en-US" sz="2800" dirty="0">
                <a:solidFill>
                  <a:srgbClr val="0070C0"/>
                </a:solidFill>
                <a:latin typeface="Abadi" panose="020B0604020104020204" pitchFamily="34" charset="0"/>
              </a:rPr>
              <a:t>Identify Project Goals</a:t>
            </a:r>
          </a:p>
          <a:p>
            <a:pPr marL="285750" indent="-285750">
              <a:buFont typeface="Arial" panose="020B0604020202020204" pitchFamily="34" charset="0"/>
              <a:buChar char="•"/>
            </a:pPr>
            <a:r>
              <a:rPr lang="en-US" sz="2800" dirty="0">
                <a:latin typeface="Abadi" panose="020B0604020104020204" pitchFamily="34" charset="0"/>
              </a:rPr>
              <a:t>Identify Risks</a:t>
            </a:r>
          </a:p>
          <a:p>
            <a:pPr marL="285750" indent="-285750">
              <a:buFont typeface="Arial" panose="020B0604020202020204" pitchFamily="34" charset="0"/>
              <a:buChar char="•"/>
            </a:pPr>
            <a:r>
              <a:rPr lang="en-US" sz="2800" dirty="0">
                <a:solidFill>
                  <a:srgbClr val="0070C0"/>
                </a:solidFill>
                <a:latin typeface="Abadi" panose="020B0604020104020204" pitchFamily="34" charset="0"/>
              </a:rPr>
              <a:t>Identify Project Delivery Discussion Points</a:t>
            </a:r>
          </a:p>
        </p:txBody>
      </p:sp>
    </p:spTree>
    <p:extLst>
      <p:ext uri="{BB962C8B-B14F-4D97-AF65-F5344CB8AC3E}">
        <p14:creationId xmlns:p14="http://schemas.microsoft.com/office/powerpoint/2010/main" val="3138688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100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nodeType="afterEffect">
                                  <p:stCondLst>
                                    <p:cond delay="1000"/>
                                  </p:stCondLst>
                                  <p:childTnLst>
                                    <p:set>
                                      <p:cBhvr>
                                        <p:cTn id="21" dur="1" fill="hold">
                                          <p:stCondLst>
                                            <p:cond delay="0"/>
                                          </p:stCondLst>
                                        </p:cTn>
                                        <p:tgtEl>
                                          <p:spTgt spid="4">
                                            <p:txEl>
                                              <p:pRg st="0" end="0"/>
                                            </p:txEl>
                                          </p:spTgt>
                                        </p:tgtEl>
                                        <p:attrNameLst>
                                          <p:attrName>style.visibility</p:attrName>
                                        </p:attrNameLst>
                                      </p:cBhvr>
                                      <p:to>
                                        <p:strVal val="visible"/>
                                      </p:to>
                                    </p:set>
                                  </p:childTnLst>
                                </p:cTn>
                              </p:par>
                            </p:childTnLst>
                          </p:cTn>
                        </p:par>
                        <p:par>
                          <p:cTn id="22" fill="hold">
                            <p:stCondLst>
                              <p:cond delay="5000"/>
                            </p:stCondLst>
                            <p:childTnLst>
                              <p:par>
                                <p:cTn id="23" presetID="1" presetClass="entr" presetSubtype="0" fill="hold" nodeType="afterEffect">
                                  <p:stCondLst>
                                    <p:cond delay="1000"/>
                                  </p:stCondLst>
                                  <p:childTnLst>
                                    <p:set>
                                      <p:cBhvr>
                                        <p:cTn id="24" dur="1" fill="hold">
                                          <p:stCondLst>
                                            <p:cond delay="0"/>
                                          </p:stCondLst>
                                        </p:cTn>
                                        <p:tgtEl>
                                          <p:spTgt spid="4">
                                            <p:txEl>
                                              <p:pRg st="1" end="1"/>
                                            </p:txEl>
                                          </p:spTgt>
                                        </p:tgtEl>
                                        <p:attrNameLst>
                                          <p:attrName>style.visibility</p:attrName>
                                        </p:attrNameLst>
                                      </p:cBhvr>
                                      <p:to>
                                        <p:strVal val="visible"/>
                                      </p:to>
                                    </p:set>
                                  </p:childTnLst>
                                </p:cTn>
                              </p:par>
                            </p:childTnLst>
                          </p:cTn>
                        </p:par>
                        <p:par>
                          <p:cTn id="25" fill="hold">
                            <p:stCondLst>
                              <p:cond delay="6000"/>
                            </p:stCondLst>
                            <p:childTnLst>
                              <p:par>
                                <p:cTn id="26" presetID="1" presetClass="entr" presetSubtype="0" fill="hold" nodeType="afterEffect">
                                  <p:stCondLst>
                                    <p:cond delay="1000"/>
                                  </p:stCondLst>
                                  <p:childTnLst>
                                    <p:set>
                                      <p:cBhvr>
                                        <p:cTn id="27" dur="1" fill="hold">
                                          <p:stCondLst>
                                            <p:cond delay="0"/>
                                          </p:stCondLst>
                                        </p:cTn>
                                        <p:tgtEl>
                                          <p:spTgt spid="4">
                                            <p:txEl>
                                              <p:pRg st="2" end="2"/>
                                            </p:txEl>
                                          </p:spTgt>
                                        </p:tgtEl>
                                        <p:attrNameLst>
                                          <p:attrName>style.visibility</p:attrName>
                                        </p:attrNameLst>
                                      </p:cBhvr>
                                      <p:to>
                                        <p:strVal val="visible"/>
                                      </p:to>
                                    </p:set>
                                  </p:childTnLst>
                                </p:cTn>
                              </p:par>
                            </p:childTnLst>
                          </p:cTn>
                        </p:par>
                        <p:par>
                          <p:cTn id="28" fill="hold">
                            <p:stCondLst>
                              <p:cond delay="7000"/>
                            </p:stCondLst>
                            <p:childTnLst>
                              <p:par>
                                <p:cTn id="29" presetID="1" presetClass="entr" presetSubtype="0" fill="hold" nodeType="afterEffect">
                                  <p:stCondLst>
                                    <p:cond delay="1000"/>
                                  </p:stCondLst>
                                  <p:childTnLst>
                                    <p:set>
                                      <p:cBhvr>
                                        <p:cTn id="30" dur="1" fill="hold">
                                          <p:stCondLst>
                                            <p:cond delay="0"/>
                                          </p:stCondLst>
                                        </p:cTn>
                                        <p:tgtEl>
                                          <p:spTgt spid="4">
                                            <p:txEl>
                                              <p:pRg st="3" end="3"/>
                                            </p:txEl>
                                          </p:spTgt>
                                        </p:tgtEl>
                                        <p:attrNameLst>
                                          <p:attrName>style.visibility</p:attrName>
                                        </p:attrNameLst>
                                      </p:cBhvr>
                                      <p:to>
                                        <p:strVal val="visible"/>
                                      </p:to>
                                    </p:set>
                                  </p:childTnLst>
                                </p:cTn>
                              </p:par>
                            </p:childTnLst>
                          </p:cTn>
                        </p:par>
                        <p:par>
                          <p:cTn id="31" fill="hold">
                            <p:stCondLst>
                              <p:cond delay="8000"/>
                            </p:stCondLst>
                            <p:childTnLst>
                              <p:par>
                                <p:cTn id="32" presetID="1" presetClass="entr" presetSubtype="0" fill="hold" nodeType="afterEffect">
                                  <p:stCondLst>
                                    <p:cond delay="1000"/>
                                  </p:stCondLst>
                                  <p:childTnLst>
                                    <p:set>
                                      <p:cBhvr>
                                        <p:cTn id="33"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9" name="Picture 8" descr="A drawing of a speedometer with arrows pointing to the side&#10;&#10;Description automatically generated">
            <a:extLst>
              <a:ext uri="{FF2B5EF4-FFF2-40B4-BE49-F238E27FC236}">
                <a16:creationId xmlns:a16="http://schemas.microsoft.com/office/drawing/2014/main" id="{010C8078-872D-EA89-6A84-BF559E0E6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7977"/>
            <a:ext cx="12192000" cy="6492580"/>
          </a:xfrm>
          <a:prstGeom prst="rect">
            <a:avLst/>
          </a:prstGeom>
        </p:spPr>
      </p:pic>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xfrm>
            <a:off x="0" y="224220"/>
            <a:ext cx="3948893" cy="1303867"/>
          </a:xfrm>
        </p:spPr>
        <p:txBody>
          <a:bodyPr>
            <a:normAutofit fontScale="90000"/>
          </a:bodyPr>
          <a:lstStyle/>
          <a:p>
            <a:pPr algn="l"/>
            <a:r>
              <a:rPr lang="en-US" dirty="0">
                <a:solidFill>
                  <a:srgbClr val="0070C0"/>
                </a:solidFill>
                <a:latin typeface="Abadi" panose="020B0604020104020204" pitchFamily="34" charset="0"/>
              </a:rPr>
              <a:t>PTIP: Risk Evaluation</a:t>
            </a:r>
            <a:endParaRPr lang="en-US" sz="2000" dirty="0">
              <a:solidFill>
                <a:srgbClr val="0070C0"/>
              </a:solidFill>
              <a:latin typeface="Abadi" panose="020B0604020104020204" pitchFamily="34" charset="0"/>
            </a:endParaRPr>
          </a:p>
        </p:txBody>
      </p:sp>
      <p:sp>
        <p:nvSpPr>
          <p:cNvPr id="4" name="TextBox 3">
            <a:extLst>
              <a:ext uri="{FF2B5EF4-FFF2-40B4-BE49-F238E27FC236}">
                <a16:creationId xmlns:a16="http://schemas.microsoft.com/office/drawing/2014/main" id="{7AC8CCC5-CF48-82AF-C5A2-3CE1DE07CECC}"/>
              </a:ext>
            </a:extLst>
          </p:cNvPr>
          <p:cNvSpPr txBox="1"/>
          <p:nvPr/>
        </p:nvSpPr>
        <p:spPr>
          <a:xfrm>
            <a:off x="9316359" y="688263"/>
            <a:ext cx="9351264" cy="2062103"/>
          </a:xfrm>
          <a:prstGeom prst="rect">
            <a:avLst/>
          </a:prstGeom>
          <a:noFill/>
        </p:spPr>
        <p:txBody>
          <a:bodyPr wrap="square" rtlCol="0">
            <a:spAutoFit/>
          </a:bodyPr>
          <a:lstStyle/>
          <a:p>
            <a:r>
              <a:rPr lang="en-US" sz="3200" dirty="0">
                <a:latin typeface="Abadi" panose="020B0604020104020204" pitchFamily="34" charset="0"/>
              </a:rPr>
              <a:t>Risk impact:</a:t>
            </a:r>
          </a:p>
          <a:p>
            <a:pPr marL="742950" lvl="1" indent="-285750">
              <a:buFont typeface="Arial" panose="020B0604020202020204" pitchFamily="34" charset="0"/>
              <a:buChar char="•"/>
            </a:pPr>
            <a:r>
              <a:rPr lang="en-US" sz="3200" dirty="0">
                <a:latin typeface="Abadi" panose="020B0604020104020204" pitchFamily="34" charset="0"/>
              </a:rPr>
              <a:t>Scope</a:t>
            </a:r>
          </a:p>
          <a:p>
            <a:pPr marL="742950" lvl="1" indent="-285750">
              <a:buFont typeface="Arial" panose="020B0604020202020204" pitchFamily="34" charset="0"/>
              <a:buChar char="•"/>
            </a:pPr>
            <a:r>
              <a:rPr lang="en-US" sz="3200" dirty="0">
                <a:latin typeface="Abadi" panose="020B0604020104020204" pitchFamily="34" charset="0"/>
              </a:rPr>
              <a:t>Schedule</a:t>
            </a:r>
          </a:p>
          <a:p>
            <a:pPr marL="742950" lvl="1" indent="-285750">
              <a:buFont typeface="Arial" panose="020B0604020202020204" pitchFamily="34" charset="0"/>
              <a:buChar char="•"/>
            </a:pPr>
            <a:r>
              <a:rPr lang="en-US" sz="3200" dirty="0">
                <a:latin typeface="Abadi" panose="020B0604020104020204" pitchFamily="34" charset="0"/>
              </a:rPr>
              <a:t>Budget</a:t>
            </a:r>
          </a:p>
        </p:txBody>
      </p:sp>
    </p:spTree>
    <p:extLst>
      <p:ext uri="{BB962C8B-B14F-4D97-AF65-F5344CB8AC3E}">
        <p14:creationId xmlns:p14="http://schemas.microsoft.com/office/powerpoint/2010/main" val="827672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4">
                                            <p:txEl>
                                              <p:pRg st="2" end="2"/>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normAutofit/>
          </a:bodyPr>
          <a:lstStyle/>
          <a:p>
            <a:pPr algn="l"/>
            <a:r>
              <a:rPr lang="en-US" dirty="0">
                <a:solidFill>
                  <a:srgbClr val="0070C0"/>
                </a:solidFill>
                <a:latin typeface="Abadi" panose="020B0604020104020204" pitchFamily="34" charset="0"/>
              </a:rPr>
              <a:t>PTIP: Team Members (SMEs)</a:t>
            </a:r>
            <a:endParaRPr lang="en-US" sz="2000" dirty="0">
              <a:solidFill>
                <a:srgbClr val="0070C0"/>
              </a:solidFill>
              <a:latin typeface="Abadi" panose="020B0604020104020204" pitchFamily="34" charset="0"/>
            </a:endParaRPr>
          </a:p>
        </p:txBody>
      </p:sp>
      <p:sp>
        <p:nvSpPr>
          <p:cNvPr id="3" name="TextBox 2">
            <a:extLst>
              <a:ext uri="{FF2B5EF4-FFF2-40B4-BE49-F238E27FC236}">
                <a16:creationId xmlns:a16="http://schemas.microsoft.com/office/drawing/2014/main" id="{A6EB58D5-B56B-FE2D-AF7F-C2E383E68277}"/>
              </a:ext>
            </a:extLst>
          </p:cNvPr>
          <p:cNvSpPr txBox="1"/>
          <p:nvPr/>
        </p:nvSpPr>
        <p:spPr>
          <a:xfrm>
            <a:off x="2231136" y="2510295"/>
            <a:ext cx="7193280" cy="3970318"/>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badi" panose="020B0604020104020204" pitchFamily="34" charset="0"/>
              </a:rPr>
              <a:t>Environmental </a:t>
            </a:r>
          </a:p>
          <a:p>
            <a:pPr marL="285750" indent="-285750">
              <a:buFont typeface="Arial" panose="020B0604020202020204" pitchFamily="34" charset="0"/>
              <a:buChar char="•"/>
            </a:pPr>
            <a:r>
              <a:rPr lang="en-US" sz="2800" dirty="0">
                <a:latin typeface="Abadi" panose="020B0604020104020204" pitchFamily="34" charset="0"/>
              </a:rPr>
              <a:t>Roadway</a:t>
            </a:r>
          </a:p>
          <a:p>
            <a:pPr marL="285750" indent="-285750">
              <a:buFont typeface="Arial" panose="020B0604020202020204" pitchFamily="34" charset="0"/>
              <a:buChar char="•"/>
            </a:pPr>
            <a:r>
              <a:rPr lang="en-US" sz="2800" dirty="0">
                <a:latin typeface="Abadi" panose="020B0604020104020204" pitchFamily="34" charset="0"/>
              </a:rPr>
              <a:t>Bridge/structures/hydrology/hydraulics</a:t>
            </a:r>
          </a:p>
          <a:p>
            <a:pPr marL="285750" indent="-285750">
              <a:buFont typeface="Arial" panose="020B0604020202020204" pitchFamily="34" charset="0"/>
              <a:buChar char="•"/>
            </a:pPr>
            <a:r>
              <a:rPr lang="en-US" sz="2800" dirty="0">
                <a:latin typeface="Abadi" panose="020B0604020104020204" pitchFamily="34" charset="0"/>
              </a:rPr>
              <a:t>Geotechnical</a:t>
            </a:r>
          </a:p>
          <a:p>
            <a:pPr marL="285750" indent="-285750">
              <a:buFont typeface="Arial" panose="020B0604020202020204" pitchFamily="34" charset="0"/>
              <a:buChar char="•"/>
            </a:pPr>
            <a:r>
              <a:rPr lang="en-US" sz="2800" dirty="0">
                <a:latin typeface="Abadi" panose="020B0604020104020204" pitchFamily="34" charset="0"/>
              </a:rPr>
              <a:t>Traffic</a:t>
            </a:r>
          </a:p>
          <a:p>
            <a:pPr marL="285750" indent="-285750">
              <a:buFont typeface="Arial" panose="020B0604020202020204" pitchFamily="34" charset="0"/>
              <a:buChar char="•"/>
            </a:pPr>
            <a:r>
              <a:rPr lang="en-US" sz="2800" dirty="0">
                <a:latin typeface="Abadi" panose="020B0604020104020204" pitchFamily="34" charset="0"/>
              </a:rPr>
              <a:t>Utilities</a:t>
            </a:r>
          </a:p>
          <a:p>
            <a:pPr marL="285750" indent="-285750">
              <a:buFont typeface="Arial" panose="020B0604020202020204" pitchFamily="34" charset="0"/>
              <a:buChar char="•"/>
            </a:pPr>
            <a:r>
              <a:rPr lang="en-US" sz="2800" dirty="0">
                <a:latin typeface="Abadi" panose="020B0604020104020204" pitchFamily="34" charset="0"/>
              </a:rPr>
              <a:t>Railroads</a:t>
            </a:r>
          </a:p>
          <a:p>
            <a:pPr marL="285750" indent="-285750">
              <a:buFont typeface="Arial" panose="020B0604020202020204" pitchFamily="34" charset="0"/>
              <a:buChar char="•"/>
            </a:pPr>
            <a:r>
              <a:rPr lang="en-US" sz="2800" dirty="0">
                <a:latin typeface="Abadi" panose="020B0604020104020204" pitchFamily="34" charset="0"/>
              </a:rPr>
              <a:t>Right-of-Way</a:t>
            </a:r>
          </a:p>
          <a:p>
            <a:pPr marL="285750" indent="-285750">
              <a:buFont typeface="Arial" panose="020B0604020202020204" pitchFamily="34" charset="0"/>
              <a:buChar char="•"/>
            </a:pPr>
            <a:r>
              <a:rPr lang="en-US" sz="2800" dirty="0">
                <a:latin typeface="Abadi" panose="020B0604020104020204" pitchFamily="34" charset="0"/>
              </a:rPr>
              <a:t>Construction</a:t>
            </a:r>
          </a:p>
        </p:txBody>
      </p:sp>
    </p:spTree>
    <p:extLst>
      <p:ext uri="{BB962C8B-B14F-4D97-AF65-F5344CB8AC3E}">
        <p14:creationId xmlns:p14="http://schemas.microsoft.com/office/powerpoint/2010/main" val="3720453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100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nodeType="afterEffect">
                                  <p:stCondLst>
                                    <p:cond delay="1000"/>
                                  </p:stCondLst>
                                  <p:childTnLst>
                                    <p:set>
                                      <p:cBhvr>
                                        <p:cTn id="21" dur="1" fill="hold">
                                          <p:stCondLst>
                                            <p:cond delay="0"/>
                                          </p:stCondLst>
                                        </p:cTn>
                                        <p:tgtEl>
                                          <p:spTgt spid="3">
                                            <p:txEl>
                                              <p:pRg st="5" end="5"/>
                                            </p:txEl>
                                          </p:spTgt>
                                        </p:tgtEl>
                                        <p:attrNameLst>
                                          <p:attrName>style.visibility</p:attrName>
                                        </p:attrNameLst>
                                      </p:cBhvr>
                                      <p:to>
                                        <p:strVal val="visible"/>
                                      </p:to>
                                    </p:set>
                                  </p:childTnLst>
                                </p:cTn>
                              </p:par>
                            </p:childTnLst>
                          </p:cTn>
                        </p:par>
                        <p:par>
                          <p:cTn id="22" fill="hold">
                            <p:stCondLst>
                              <p:cond delay="5000"/>
                            </p:stCondLst>
                            <p:childTnLst>
                              <p:par>
                                <p:cTn id="23" presetID="1" presetClass="entr" presetSubtype="0" fill="hold" nodeType="afterEffect">
                                  <p:stCondLst>
                                    <p:cond delay="100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par>
                          <p:cTn id="25" fill="hold">
                            <p:stCondLst>
                              <p:cond delay="6000"/>
                            </p:stCondLst>
                            <p:childTnLst>
                              <p:par>
                                <p:cTn id="26" presetID="1" presetClass="entr" presetSubtype="0" fill="hold" nodeType="afterEffect">
                                  <p:stCondLst>
                                    <p:cond delay="1000"/>
                                  </p:stCondLst>
                                  <p:childTnLst>
                                    <p:set>
                                      <p:cBhvr>
                                        <p:cTn id="27" dur="1" fill="hold">
                                          <p:stCondLst>
                                            <p:cond delay="0"/>
                                          </p:stCondLst>
                                        </p:cTn>
                                        <p:tgtEl>
                                          <p:spTgt spid="3">
                                            <p:txEl>
                                              <p:pRg st="7" end="7"/>
                                            </p:txEl>
                                          </p:spTgt>
                                        </p:tgtEl>
                                        <p:attrNameLst>
                                          <p:attrName>style.visibility</p:attrName>
                                        </p:attrNameLst>
                                      </p:cBhvr>
                                      <p:to>
                                        <p:strVal val="visible"/>
                                      </p:to>
                                    </p:set>
                                  </p:childTnLst>
                                </p:cTn>
                              </p:par>
                            </p:childTnLst>
                          </p:cTn>
                        </p:par>
                        <p:par>
                          <p:cTn id="28" fill="hold">
                            <p:stCondLst>
                              <p:cond delay="7000"/>
                            </p:stCondLst>
                            <p:childTnLst>
                              <p:par>
                                <p:cTn id="29" presetID="1" presetClass="entr" presetSubtype="0" fill="hold" nodeType="afterEffect">
                                  <p:stCondLst>
                                    <p:cond delay="100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a:extLst>
            <a:ext uri="{FF2B5EF4-FFF2-40B4-BE49-F238E27FC236}">
              <a16:creationId xmlns:a16="http://schemas.microsoft.com/office/drawing/2014/main" id="{8289D067-B2EF-716C-76BB-CB573480D883}"/>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471738E9-319B-FCD2-2ED2-558C90E280DE}"/>
              </a:ext>
            </a:extLst>
          </p:cNvPr>
          <p:cNvPicPr>
            <a:picLocks noChangeAspect="1"/>
          </p:cNvPicPr>
          <p:nvPr/>
        </p:nvPicPr>
        <p:blipFill>
          <a:blip r:embed="rId3"/>
          <a:stretch>
            <a:fillRect/>
          </a:stretch>
        </p:blipFill>
        <p:spPr>
          <a:xfrm>
            <a:off x="1431235" y="1360655"/>
            <a:ext cx="9402417" cy="4965215"/>
          </a:xfrm>
          <a:prstGeom prst="rect">
            <a:avLst/>
          </a:prstGeom>
        </p:spPr>
      </p:pic>
      <p:sp>
        <p:nvSpPr>
          <p:cNvPr id="11" name="Title 1">
            <a:extLst>
              <a:ext uri="{FF2B5EF4-FFF2-40B4-BE49-F238E27FC236}">
                <a16:creationId xmlns:a16="http://schemas.microsoft.com/office/drawing/2014/main" id="{EA2ADC31-4C95-D4A8-1E89-7E790F779DF3}"/>
              </a:ext>
            </a:extLst>
          </p:cNvPr>
          <p:cNvSpPr txBox="1">
            <a:spLocks/>
          </p:cNvSpPr>
          <p:nvPr/>
        </p:nvSpPr>
        <p:spPr>
          <a:xfrm>
            <a:off x="934278" y="461550"/>
            <a:ext cx="10359885" cy="969686"/>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rgbClr val="0070C0"/>
                </a:solidFill>
                <a:latin typeface="Abadi" panose="020B0604020104020204" pitchFamily="34" charset="0"/>
              </a:rPr>
              <a:t>PTIP Presentation</a:t>
            </a:r>
            <a:endParaRPr lang="en-US" sz="2000" dirty="0">
              <a:solidFill>
                <a:srgbClr val="0070C0"/>
              </a:solidFill>
              <a:latin typeface="Abadi" panose="020B0604020104020204" pitchFamily="34" charset="0"/>
            </a:endParaRPr>
          </a:p>
        </p:txBody>
      </p:sp>
    </p:spTree>
    <p:extLst>
      <p:ext uri="{BB962C8B-B14F-4D97-AF65-F5344CB8AC3E}">
        <p14:creationId xmlns:p14="http://schemas.microsoft.com/office/powerpoint/2010/main" val="38403693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a:extLst>
            <a:ext uri="{FF2B5EF4-FFF2-40B4-BE49-F238E27FC236}">
              <a16:creationId xmlns:a16="http://schemas.microsoft.com/office/drawing/2014/main" id="{62111B8A-A818-070B-CCBE-C84BE8F20E95}"/>
            </a:ext>
          </a:extLst>
        </p:cNvPr>
        <p:cNvGrpSpPr/>
        <p:nvPr/>
      </p:nvGrpSpPr>
      <p:grpSpPr>
        <a:xfrm>
          <a:off x="0" y="0"/>
          <a:ext cx="0" cy="0"/>
          <a:chOff x="0" y="0"/>
          <a:chExt cx="0" cy="0"/>
        </a:xfrm>
      </p:grpSpPr>
      <p:sp>
        <p:nvSpPr>
          <p:cNvPr id="11" name="Title 1">
            <a:extLst>
              <a:ext uri="{FF2B5EF4-FFF2-40B4-BE49-F238E27FC236}">
                <a16:creationId xmlns:a16="http://schemas.microsoft.com/office/drawing/2014/main" id="{C54D181B-0C7C-CCE4-B2F0-A13C3EDFFF72}"/>
              </a:ext>
            </a:extLst>
          </p:cNvPr>
          <p:cNvSpPr txBox="1">
            <a:spLocks/>
          </p:cNvSpPr>
          <p:nvPr/>
        </p:nvSpPr>
        <p:spPr>
          <a:xfrm>
            <a:off x="934278" y="461550"/>
            <a:ext cx="10359885" cy="969686"/>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rgbClr val="0070C0"/>
                </a:solidFill>
                <a:latin typeface="Abadi" panose="020B0604020104020204" pitchFamily="34" charset="0"/>
              </a:rPr>
              <a:t>PTIP Presentation</a:t>
            </a:r>
            <a:endParaRPr lang="en-US" sz="2000" dirty="0">
              <a:solidFill>
                <a:srgbClr val="0070C0"/>
              </a:solidFill>
              <a:latin typeface="Abadi" panose="020B0604020104020204" pitchFamily="34" charset="0"/>
            </a:endParaRPr>
          </a:p>
        </p:txBody>
      </p:sp>
      <p:pic>
        <p:nvPicPr>
          <p:cNvPr id="3" name="Picture 2">
            <a:extLst>
              <a:ext uri="{FF2B5EF4-FFF2-40B4-BE49-F238E27FC236}">
                <a16:creationId xmlns:a16="http://schemas.microsoft.com/office/drawing/2014/main" id="{A9EC4FD4-8C35-0B45-E29C-2786E8CAF807}"/>
              </a:ext>
            </a:extLst>
          </p:cNvPr>
          <p:cNvPicPr>
            <a:picLocks noChangeAspect="1"/>
          </p:cNvPicPr>
          <p:nvPr/>
        </p:nvPicPr>
        <p:blipFill>
          <a:blip r:embed="rId3"/>
          <a:stretch>
            <a:fillRect/>
          </a:stretch>
        </p:blipFill>
        <p:spPr>
          <a:xfrm>
            <a:off x="1431235" y="1431236"/>
            <a:ext cx="9402417" cy="4731025"/>
          </a:xfrm>
          <a:prstGeom prst="rect">
            <a:avLst/>
          </a:prstGeom>
        </p:spPr>
      </p:pic>
    </p:spTree>
    <p:extLst>
      <p:ext uri="{BB962C8B-B14F-4D97-AF65-F5344CB8AC3E}">
        <p14:creationId xmlns:p14="http://schemas.microsoft.com/office/powerpoint/2010/main" val="12468422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p3d>
            <a:bevelB w="82550"/>
          </a:sp3d>
        </p:spPr>
        <p:txBody>
          <a:bodyPr/>
          <a:lstStyle/>
          <a:p>
            <a:r>
              <a:rPr lang="en-US" dirty="0">
                <a:solidFill>
                  <a:srgbClr val="0070C0"/>
                </a:solidFill>
                <a:latin typeface="Abadi" panose="020B0604020104020204" pitchFamily="34" charset="0"/>
              </a:rPr>
              <a:t>Learning Objectives</a:t>
            </a:r>
          </a:p>
        </p:txBody>
      </p:sp>
      <p:grpSp>
        <p:nvGrpSpPr>
          <p:cNvPr id="25" name="Group 24">
            <a:extLst>
              <a:ext uri="{FF2B5EF4-FFF2-40B4-BE49-F238E27FC236}">
                <a16:creationId xmlns:a16="http://schemas.microsoft.com/office/drawing/2014/main" id="{2CF6D6AC-DB74-3D81-EFC0-925A1FB8E7D7}"/>
              </a:ext>
            </a:extLst>
          </p:cNvPr>
          <p:cNvGrpSpPr/>
          <p:nvPr/>
        </p:nvGrpSpPr>
        <p:grpSpPr>
          <a:xfrm>
            <a:off x="4064791" y="2601460"/>
            <a:ext cx="2143125" cy="2359025"/>
            <a:chOff x="2164557" y="2777067"/>
            <a:chExt cx="2143125" cy="2359025"/>
          </a:xfrm>
        </p:grpSpPr>
        <p:sp>
          <p:nvSpPr>
            <p:cNvPr id="9" name="Rectangle: Rounded Corners 8">
              <a:extLst>
                <a:ext uri="{FF2B5EF4-FFF2-40B4-BE49-F238E27FC236}">
                  <a16:creationId xmlns:a16="http://schemas.microsoft.com/office/drawing/2014/main" id="{19C432E5-27C5-BF0D-5A92-1714AC2BB01E}"/>
                </a:ext>
              </a:extLst>
            </p:cNvPr>
            <p:cNvSpPr/>
            <p:nvPr/>
          </p:nvSpPr>
          <p:spPr>
            <a:xfrm>
              <a:off x="2228851" y="2777067"/>
              <a:ext cx="1271587" cy="130386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Graphic 19" descr="Question Mark with solid fill">
              <a:extLst>
                <a:ext uri="{FF2B5EF4-FFF2-40B4-BE49-F238E27FC236}">
                  <a16:creationId xmlns:a16="http://schemas.microsoft.com/office/drawing/2014/main" id="{159C2FA5-BBC9-6FC4-2786-9B67B681243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07444" y="2971794"/>
              <a:ext cx="914400" cy="914400"/>
            </a:xfrm>
            <a:prstGeom prst="rect">
              <a:avLst/>
            </a:prstGeom>
          </p:spPr>
        </p:pic>
        <p:sp>
          <p:nvSpPr>
            <p:cNvPr id="21" name="TextBox 20">
              <a:extLst>
                <a:ext uri="{FF2B5EF4-FFF2-40B4-BE49-F238E27FC236}">
                  <a16:creationId xmlns:a16="http://schemas.microsoft.com/office/drawing/2014/main" id="{26CDCE3B-5709-FCA3-D906-94515B54AC4C}"/>
                </a:ext>
              </a:extLst>
            </p:cNvPr>
            <p:cNvSpPr txBox="1"/>
            <p:nvPr/>
          </p:nvSpPr>
          <p:spPr>
            <a:xfrm>
              <a:off x="2164557" y="4181985"/>
              <a:ext cx="2143125" cy="954107"/>
            </a:xfrm>
            <a:prstGeom prst="rect">
              <a:avLst/>
            </a:prstGeom>
            <a:noFill/>
          </p:spPr>
          <p:txBody>
            <a:bodyPr wrap="square" rtlCol="0">
              <a:spAutoFit/>
            </a:bodyPr>
            <a:lstStyle/>
            <a:p>
              <a:r>
                <a:rPr lang="en-US" sz="2800" dirty="0">
                  <a:latin typeface="Abadi" panose="020B0604020104020204" pitchFamily="34" charset="0"/>
                </a:rPr>
                <a:t>Purpose of PTIP </a:t>
              </a:r>
            </a:p>
          </p:txBody>
        </p:sp>
      </p:grpSp>
      <p:grpSp>
        <p:nvGrpSpPr>
          <p:cNvPr id="27" name="Group 26">
            <a:extLst>
              <a:ext uri="{FF2B5EF4-FFF2-40B4-BE49-F238E27FC236}">
                <a16:creationId xmlns:a16="http://schemas.microsoft.com/office/drawing/2014/main" id="{830248CA-F2B2-1C4C-7B94-18C36C7D4DD1}"/>
              </a:ext>
            </a:extLst>
          </p:cNvPr>
          <p:cNvGrpSpPr/>
          <p:nvPr/>
        </p:nvGrpSpPr>
        <p:grpSpPr>
          <a:xfrm>
            <a:off x="6822281" y="2601460"/>
            <a:ext cx="2164555" cy="2789914"/>
            <a:chOff x="6734175" y="2777065"/>
            <a:chExt cx="2164555" cy="2789914"/>
          </a:xfrm>
        </p:grpSpPr>
        <p:sp>
          <p:nvSpPr>
            <p:cNvPr id="11" name="Rectangle: Rounded Corners 10">
              <a:extLst>
                <a:ext uri="{FF2B5EF4-FFF2-40B4-BE49-F238E27FC236}">
                  <a16:creationId xmlns:a16="http://schemas.microsoft.com/office/drawing/2014/main" id="{0D6761F2-DACA-F6ED-43D1-A294FA499C89}"/>
                </a:ext>
              </a:extLst>
            </p:cNvPr>
            <p:cNvSpPr/>
            <p:nvPr/>
          </p:nvSpPr>
          <p:spPr>
            <a:xfrm>
              <a:off x="6734175" y="2777065"/>
              <a:ext cx="1271587" cy="130386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No sign with solid fill">
              <a:extLst>
                <a:ext uri="{FF2B5EF4-FFF2-40B4-BE49-F238E27FC236}">
                  <a16:creationId xmlns:a16="http://schemas.microsoft.com/office/drawing/2014/main" id="{55E98E1D-44FA-E4F1-3634-29C0DC875DC0}"/>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6912768" y="2971797"/>
              <a:ext cx="914400" cy="914400"/>
            </a:xfrm>
            <a:prstGeom prst="rect">
              <a:avLst/>
            </a:prstGeom>
          </p:spPr>
        </p:pic>
        <p:sp>
          <p:nvSpPr>
            <p:cNvPr id="23" name="TextBox 22">
              <a:extLst>
                <a:ext uri="{FF2B5EF4-FFF2-40B4-BE49-F238E27FC236}">
                  <a16:creationId xmlns:a16="http://schemas.microsoft.com/office/drawing/2014/main" id="{4A877A30-D913-FEBE-F33B-9230D049A6E1}"/>
                </a:ext>
              </a:extLst>
            </p:cNvPr>
            <p:cNvSpPr txBox="1"/>
            <p:nvPr/>
          </p:nvSpPr>
          <p:spPr>
            <a:xfrm>
              <a:off x="6755605" y="4181984"/>
              <a:ext cx="2143125" cy="1384995"/>
            </a:xfrm>
            <a:prstGeom prst="rect">
              <a:avLst/>
            </a:prstGeom>
            <a:noFill/>
          </p:spPr>
          <p:txBody>
            <a:bodyPr wrap="square" rtlCol="0">
              <a:spAutoFit/>
            </a:bodyPr>
            <a:lstStyle/>
            <a:p>
              <a:r>
                <a:rPr lang="en-US" sz="2800" dirty="0">
                  <a:latin typeface="Abadi" panose="020B0604020104020204" pitchFamily="34" charset="0"/>
                </a:rPr>
                <a:t>What PTIP Does NOT Do</a:t>
              </a:r>
            </a:p>
          </p:txBody>
        </p:sp>
      </p:grpSp>
      <p:grpSp>
        <p:nvGrpSpPr>
          <p:cNvPr id="28" name="Group 27">
            <a:extLst>
              <a:ext uri="{FF2B5EF4-FFF2-40B4-BE49-F238E27FC236}">
                <a16:creationId xmlns:a16="http://schemas.microsoft.com/office/drawing/2014/main" id="{DC0BC2FB-69F8-AF2B-8280-E9AA3676C3B8}"/>
              </a:ext>
            </a:extLst>
          </p:cNvPr>
          <p:cNvGrpSpPr/>
          <p:nvPr/>
        </p:nvGrpSpPr>
        <p:grpSpPr>
          <a:xfrm>
            <a:off x="9365457" y="2622324"/>
            <a:ext cx="2143125" cy="2789916"/>
            <a:chOff x="8986837" y="2777064"/>
            <a:chExt cx="2143125" cy="2789916"/>
          </a:xfrm>
        </p:grpSpPr>
        <p:sp>
          <p:nvSpPr>
            <p:cNvPr id="12" name="Rectangle: Rounded Corners 11">
              <a:extLst>
                <a:ext uri="{FF2B5EF4-FFF2-40B4-BE49-F238E27FC236}">
                  <a16:creationId xmlns:a16="http://schemas.microsoft.com/office/drawing/2014/main" id="{1038DB7E-19FE-F1CC-B0D8-7E182C980BA9}"/>
                </a:ext>
              </a:extLst>
            </p:cNvPr>
            <p:cNvSpPr/>
            <p:nvPr/>
          </p:nvSpPr>
          <p:spPr>
            <a:xfrm>
              <a:off x="8986837" y="2777064"/>
              <a:ext cx="1271587" cy="130386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onstruction worker male with solid fill">
              <a:extLst>
                <a:ext uri="{FF2B5EF4-FFF2-40B4-BE49-F238E27FC236}">
                  <a16:creationId xmlns:a16="http://schemas.microsoft.com/office/drawing/2014/main" id="{D6AF9FFE-1BA4-17B9-129E-EA422A3DDE73}"/>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9165430" y="2971797"/>
              <a:ext cx="914400" cy="914400"/>
            </a:xfrm>
            <a:prstGeom prst="rect">
              <a:avLst/>
            </a:prstGeom>
          </p:spPr>
        </p:pic>
        <p:sp>
          <p:nvSpPr>
            <p:cNvPr id="24" name="TextBox 23">
              <a:extLst>
                <a:ext uri="{FF2B5EF4-FFF2-40B4-BE49-F238E27FC236}">
                  <a16:creationId xmlns:a16="http://schemas.microsoft.com/office/drawing/2014/main" id="{539455AE-5907-4627-9F76-283BE9A9F655}"/>
                </a:ext>
              </a:extLst>
            </p:cNvPr>
            <p:cNvSpPr txBox="1"/>
            <p:nvPr/>
          </p:nvSpPr>
          <p:spPr>
            <a:xfrm>
              <a:off x="8986837" y="4181985"/>
              <a:ext cx="2143125" cy="1384995"/>
            </a:xfrm>
            <a:prstGeom prst="rect">
              <a:avLst/>
            </a:prstGeom>
            <a:noFill/>
          </p:spPr>
          <p:txBody>
            <a:bodyPr wrap="square" rtlCol="0">
              <a:spAutoFit/>
            </a:bodyPr>
            <a:lstStyle/>
            <a:p>
              <a:r>
                <a:rPr lang="en-US" sz="2800" dirty="0">
                  <a:latin typeface="Abadi" panose="020B0604020104020204" pitchFamily="34" charset="0"/>
                </a:rPr>
                <a:t>Government Estimator Role</a:t>
              </a:r>
            </a:p>
          </p:txBody>
        </p:sp>
      </p:grpSp>
      <p:grpSp>
        <p:nvGrpSpPr>
          <p:cNvPr id="3" name="Group 2">
            <a:extLst>
              <a:ext uri="{FF2B5EF4-FFF2-40B4-BE49-F238E27FC236}">
                <a16:creationId xmlns:a16="http://schemas.microsoft.com/office/drawing/2014/main" id="{E9496454-E184-CA93-04AB-78FA64F2DC46}"/>
              </a:ext>
            </a:extLst>
          </p:cNvPr>
          <p:cNvGrpSpPr/>
          <p:nvPr/>
        </p:nvGrpSpPr>
        <p:grpSpPr>
          <a:xfrm>
            <a:off x="1625201" y="2601460"/>
            <a:ext cx="2143125" cy="2097776"/>
            <a:chOff x="1519255" y="2622324"/>
            <a:chExt cx="2143125" cy="2097776"/>
          </a:xfrm>
        </p:grpSpPr>
        <p:sp>
          <p:nvSpPr>
            <p:cNvPr id="4" name="Rectangle: Rounded Corners 3">
              <a:extLst>
                <a:ext uri="{FF2B5EF4-FFF2-40B4-BE49-F238E27FC236}">
                  <a16:creationId xmlns:a16="http://schemas.microsoft.com/office/drawing/2014/main" id="{704C9F69-A5BA-B0B3-E3BB-683B06411762}"/>
                </a:ext>
              </a:extLst>
            </p:cNvPr>
            <p:cNvSpPr/>
            <p:nvPr/>
          </p:nvSpPr>
          <p:spPr>
            <a:xfrm>
              <a:off x="1600200" y="2622324"/>
              <a:ext cx="1271587" cy="130386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48BF3E1-F191-480A-1E10-E0ED3614DC16}"/>
                </a:ext>
              </a:extLst>
            </p:cNvPr>
            <p:cNvSpPr txBox="1"/>
            <p:nvPr/>
          </p:nvSpPr>
          <p:spPr>
            <a:xfrm>
              <a:off x="1519255" y="4196880"/>
              <a:ext cx="2143125" cy="523220"/>
            </a:xfrm>
            <a:prstGeom prst="rect">
              <a:avLst/>
            </a:prstGeom>
            <a:noFill/>
          </p:spPr>
          <p:txBody>
            <a:bodyPr wrap="square" rtlCol="0">
              <a:spAutoFit/>
            </a:bodyPr>
            <a:lstStyle/>
            <a:p>
              <a:r>
                <a:rPr lang="en-US" sz="2800" dirty="0">
                  <a:latin typeface="Abadi" panose="020B0604020104020204" pitchFamily="34" charset="0"/>
                </a:rPr>
                <a:t>PDP Process</a:t>
              </a:r>
            </a:p>
          </p:txBody>
        </p:sp>
        <p:grpSp>
          <p:nvGrpSpPr>
            <p:cNvPr id="13" name="Group 12">
              <a:extLst>
                <a:ext uri="{FF2B5EF4-FFF2-40B4-BE49-F238E27FC236}">
                  <a16:creationId xmlns:a16="http://schemas.microsoft.com/office/drawing/2014/main" id="{B6506E51-F3E9-E11C-00FD-2C3938840645}"/>
                </a:ext>
              </a:extLst>
            </p:cNvPr>
            <p:cNvGrpSpPr/>
            <p:nvPr/>
          </p:nvGrpSpPr>
          <p:grpSpPr>
            <a:xfrm>
              <a:off x="1614483" y="2694955"/>
              <a:ext cx="992985" cy="1153033"/>
              <a:chOff x="1614483" y="2694955"/>
              <a:chExt cx="992985" cy="1153033"/>
            </a:xfrm>
          </p:grpSpPr>
          <p:grpSp>
            <p:nvGrpSpPr>
              <p:cNvPr id="15" name="Group 14">
                <a:extLst>
                  <a:ext uri="{FF2B5EF4-FFF2-40B4-BE49-F238E27FC236}">
                    <a16:creationId xmlns:a16="http://schemas.microsoft.com/office/drawing/2014/main" id="{84561424-3CD8-E4BA-3361-806A5244840A}"/>
                  </a:ext>
                </a:extLst>
              </p:cNvPr>
              <p:cNvGrpSpPr/>
              <p:nvPr/>
            </p:nvGrpSpPr>
            <p:grpSpPr>
              <a:xfrm>
                <a:off x="1707354" y="2755144"/>
                <a:ext cx="900114" cy="1038225"/>
                <a:chOff x="1743075" y="2590800"/>
                <a:chExt cx="900114" cy="1038225"/>
              </a:xfrm>
            </p:grpSpPr>
            <p:cxnSp>
              <p:nvCxnSpPr>
                <p:cNvPr id="30" name="Straight Connector 29">
                  <a:extLst>
                    <a:ext uri="{FF2B5EF4-FFF2-40B4-BE49-F238E27FC236}">
                      <a16:creationId xmlns:a16="http://schemas.microsoft.com/office/drawing/2014/main" id="{D5DBBDEC-CA49-494B-8670-429EA16FDA13}"/>
                    </a:ext>
                  </a:extLst>
                </p:cNvPr>
                <p:cNvCxnSpPr>
                  <a:cxnSpLocks/>
                </p:cNvCxnSpPr>
                <p:nvPr/>
              </p:nvCxnSpPr>
              <p:spPr>
                <a:xfrm>
                  <a:off x="1743075" y="3629025"/>
                  <a:ext cx="300038"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91683AD-1F99-41C0-0703-A6EBD700D6D2}"/>
                    </a:ext>
                  </a:extLst>
                </p:cNvPr>
                <p:cNvCxnSpPr>
                  <a:cxnSpLocks/>
                </p:cNvCxnSpPr>
                <p:nvPr/>
              </p:nvCxnSpPr>
              <p:spPr>
                <a:xfrm>
                  <a:off x="2043113" y="3295650"/>
                  <a:ext cx="300038"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E91CDFE-EC02-CE9A-7580-5A2791D0FED1}"/>
                    </a:ext>
                  </a:extLst>
                </p:cNvPr>
                <p:cNvCxnSpPr>
                  <a:cxnSpLocks/>
                </p:cNvCxnSpPr>
                <p:nvPr/>
              </p:nvCxnSpPr>
              <p:spPr>
                <a:xfrm>
                  <a:off x="2343151" y="2943225"/>
                  <a:ext cx="300038"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C6C84D-7995-BBB2-DC49-DEA8E9DED95E}"/>
                    </a:ext>
                  </a:extLst>
                </p:cNvPr>
                <p:cNvCxnSpPr>
                  <a:cxnSpLocks/>
                </p:cNvCxnSpPr>
                <p:nvPr/>
              </p:nvCxnSpPr>
              <p:spPr>
                <a:xfrm flipV="1">
                  <a:off x="2043113" y="3276600"/>
                  <a:ext cx="0" cy="352425"/>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BE2C39D-3E0E-1B3A-CFDC-122A0529C6A7}"/>
                    </a:ext>
                  </a:extLst>
                </p:cNvPr>
                <p:cNvCxnSpPr>
                  <a:cxnSpLocks/>
                </p:cNvCxnSpPr>
                <p:nvPr/>
              </p:nvCxnSpPr>
              <p:spPr>
                <a:xfrm flipV="1">
                  <a:off x="2343151" y="2943225"/>
                  <a:ext cx="0" cy="352425"/>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5B2F16F-528F-8FD3-CC1D-DB7DD7C90B71}"/>
                    </a:ext>
                  </a:extLst>
                </p:cNvPr>
                <p:cNvCxnSpPr>
                  <a:cxnSpLocks/>
                </p:cNvCxnSpPr>
                <p:nvPr/>
              </p:nvCxnSpPr>
              <p:spPr>
                <a:xfrm flipV="1">
                  <a:off x="2643189" y="2590800"/>
                  <a:ext cx="0" cy="352425"/>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TextBox 16">
                <a:extLst>
                  <a:ext uri="{FF2B5EF4-FFF2-40B4-BE49-F238E27FC236}">
                    <a16:creationId xmlns:a16="http://schemas.microsoft.com/office/drawing/2014/main" id="{FEC3E35D-1AD3-C19A-5AF6-5B22859167A5}"/>
                  </a:ext>
                </a:extLst>
              </p:cNvPr>
              <p:cNvSpPr txBox="1"/>
              <p:nvPr/>
            </p:nvSpPr>
            <p:spPr>
              <a:xfrm>
                <a:off x="1614483" y="3386323"/>
                <a:ext cx="300033" cy="461665"/>
              </a:xfrm>
              <a:prstGeom prst="rect">
                <a:avLst/>
              </a:prstGeom>
              <a:noFill/>
            </p:spPr>
            <p:txBody>
              <a:bodyPr wrap="square" rtlCol="0">
                <a:spAutoFit/>
              </a:bodyPr>
              <a:lstStyle/>
              <a:p>
                <a:r>
                  <a:rPr lang="en-US" sz="2400" b="1" dirty="0">
                    <a:solidFill>
                      <a:schemeClr val="bg1"/>
                    </a:solidFill>
                    <a:latin typeface="Abadi" panose="020B0604020104020204" pitchFamily="34" charset="0"/>
                  </a:rPr>
                  <a:t>P</a:t>
                </a:r>
              </a:p>
            </p:txBody>
          </p:sp>
          <p:sp>
            <p:nvSpPr>
              <p:cNvPr id="19" name="TextBox 18">
                <a:extLst>
                  <a:ext uri="{FF2B5EF4-FFF2-40B4-BE49-F238E27FC236}">
                    <a16:creationId xmlns:a16="http://schemas.microsoft.com/office/drawing/2014/main" id="{0DDDD669-68D6-23B2-717A-77883DAF65F8}"/>
                  </a:ext>
                </a:extLst>
              </p:cNvPr>
              <p:cNvSpPr txBox="1"/>
              <p:nvPr/>
            </p:nvSpPr>
            <p:spPr>
              <a:xfrm>
                <a:off x="1914516" y="3037431"/>
                <a:ext cx="300033" cy="461665"/>
              </a:xfrm>
              <a:prstGeom prst="rect">
                <a:avLst/>
              </a:prstGeom>
              <a:noFill/>
            </p:spPr>
            <p:txBody>
              <a:bodyPr wrap="square" rtlCol="0">
                <a:spAutoFit/>
              </a:bodyPr>
              <a:lstStyle/>
              <a:p>
                <a:r>
                  <a:rPr lang="en-US" sz="2400" b="1" dirty="0">
                    <a:solidFill>
                      <a:schemeClr val="bg1"/>
                    </a:solidFill>
                    <a:latin typeface="Abadi" panose="020B0604020104020204" pitchFamily="34" charset="0"/>
                  </a:rPr>
                  <a:t>D</a:t>
                </a:r>
              </a:p>
            </p:txBody>
          </p:sp>
          <p:sp>
            <p:nvSpPr>
              <p:cNvPr id="29" name="TextBox 28">
                <a:extLst>
                  <a:ext uri="{FF2B5EF4-FFF2-40B4-BE49-F238E27FC236}">
                    <a16:creationId xmlns:a16="http://schemas.microsoft.com/office/drawing/2014/main" id="{54A605A9-D6EB-55DA-324F-1427B0542C3C}"/>
                  </a:ext>
                </a:extLst>
              </p:cNvPr>
              <p:cNvSpPr txBox="1"/>
              <p:nvPr/>
            </p:nvSpPr>
            <p:spPr>
              <a:xfrm>
                <a:off x="2260989" y="2694955"/>
                <a:ext cx="300033" cy="461665"/>
              </a:xfrm>
              <a:prstGeom prst="rect">
                <a:avLst/>
              </a:prstGeom>
              <a:noFill/>
            </p:spPr>
            <p:txBody>
              <a:bodyPr wrap="square" rtlCol="0">
                <a:spAutoFit/>
              </a:bodyPr>
              <a:lstStyle/>
              <a:p>
                <a:r>
                  <a:rPr lang="en-US" sz="2400" b="1" dirty="0">
                    <a:solidFill>
                      <a:schemeClr val="bg1"/>
                    </a:solidFill>
                    <a:latin typeface="Abadi" panose="020B0604020104020204" pitchFamily="34" charset="0"/>
                  </a:rPr>
                  <a:t>P</a:t>
                </a:r>
              </a:p>
            </p:txBody>
          </p:sp>
        </p:grpSp>
      </p:grpSp>
    </p:spTree>
    <p:extLst>
      <p:ext uri="{BB962C8B-B14F-4D97-AF65-F5344CB8AC3E}">
        <p14:creationId xmlns:p14="http://schemas.microsoft.com/office/powerpoint/2010/main" val="376303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a:extLst>
            <a:ext uri="{FF2B5EF4-FFF2-40B4-BE49-F238E27FC236}">
              <a16:creationId xmlns:a16="http://schemas.microsoft.com/office/drawing/2014/main" id="{F8C6491E-0471-CF8F-E105-B5FFB324081E}"/>
            </a:ext>
          </a:extLst>
        </p:cNvPr>
        <p:cNvGrpSpPr/>
        <p:nvPr/>
      </p:nvGrpSpPr>
      <p:grpSpPr>
        <a:xfrm>
          <a:off x="0" y="0"/>
          <a:ext cx="0" cy="0"/>
          <a:chOff x="0" y="0"/>
          <a:chExt cx="0" cy="0"/>
        </a:xfrm>
      </p:grpSpPr>
      <p:sp>
        <p:nvSpPr>
          <p:cNvPr id="11" name="Title 1">
            <a:extLst>
              <a:ext uri="{FF2B5EF4-FFF2-40B4-BE49-F238E27FC236}">
                <a16:creationId xmlns:a16="http://schemas.microsoft.com/office/drawing/2014/main" id="{B15AEB16-1D64-6719-3FF3-D47F2D72A73F}"/>
              </a:ext>
            </a:extLst>
          </p:cNvPr>
          <p:cNvSpPr txBox="1">
            <a:spLocks/>
          </p:cNvSpPr>
          <p:nvPr/>
        </p:nvSpPr>
        <p:spPr>
          <a:xfrm>
            <a:off x="934278" y="461550"/>
            <a:ext cx="10359885" cy="969686"/>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rgbClr val="0070C0"/>
                </a:solidFill>
                <a:latin typeface="Abadi" panose="020B0604020104020204" pitchFamily="34" charset="0"/>
              </a:rPr>
              <a:t>PTIP Presentation</a:t>
            </a:r>
            <a:endParaRPr lang="en-US" sz="2000" dirty="0">
              <a:solidFill>
                <a:srgbClr val="0070C0"/>
              </a:solidFill>
              <a:latin typeface="Abadi" panose="020B0604020104020204" pitchFamily="34" charset="0"/>
            </a:endParaRPr>
          </a:p>
        </p:txBody>
      </p:sp>
      <p:pic>
        <p:nvPicPr>
          <p:cNvPr id="9" name="Picture 8">
            <a:extLst>
              <a:ext uri="{FF2B5EF4-FFF2-40B4-BE49-F238E27FC236}">
                <a16:creationId xmlns:a16="http://schemas.microsoft.com/office/drawing/2014/main" id="{80D2D0C8-C094-D239-2875-1C858190942E}"/>
              </a:ext>
            </a:extLst>
          </p:cNvPr>
          <p:cNvPicPr>
            <a:picLocks noChangeAspect="1"/>
          </p:cNvPicPr>
          <p:nvPr/>
        </p:nvPicPr>
        <p:blipFill>
          <a:blip r:embed="rId3"/>
          <a:stretch>
            <a:fillRect/>
          </a:stretch>
        </p:blipFill>
        <p:spPr>
          <a:xfrm>
            <a:off x="612125" y="1431237"/>
            <a:ext cx="5437492" cy="4731024"/>
          </a:xfrm>
          <a:prstGeom prst="rect">
            <a:avLst/>
          </a:prstGeom>
        </p:spPr>
      </p:pic>
      <p:pic>
        <p:nvPicPr>
          <p:cNvPr id="12" name="Picture 11">
            <a:extLst>
              <a:ext uri="{FF2B5EF4-FFF2-40B4-BE49-F238E27FC236}">
                <a16:creationId xmlns:a16="http://schemas.microsoft.com/office/drawing/2014/main" id="{1335424A-C66F-853B-10EE-FAB23C54F28A}"/>
              </a:ext>
            </a:extLst>
          </p:cNvPr>
          <p:cNvPicPr>
            <a:picLocks noChangeAspect="1"/>
          </p:cNvPicPr>
          <p:nvPr/>
        </p:nvPicPr>
        <p:blipFill>
          <a:blip r:embed="rId4"/>
          <a:stretch>
            <a:fillRect/>
          </a:stretch>
        </p:blipFill>
        <p:spPr>
          <a:xfrm>
            <a:off x="6142385" y="1330348"/>
            <a:ext cx="5391107" cy="4831913"/>
          </a:xfrm>
          <a:prstGeom prst="rect">
            <a:avLst/>
          </a:prstGeom>
        </p:spPr>
      </p:pic>
    </p:spTree>
    <p:extLst>
      <p:ext uri="{BB962C8B-B14F-4D97-AF65-F5344CB8AC3E}">
        <p14:creationId xmlns:p14="http://schemas.microsoft.com/office/powerpoint/2010/main" val="27462410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a:extLst>
            <a:ext uri="{FF2B5EF4-FFF2-40B4-BE49-F238E27FC236}">
              <a16:creationId xmlns:a16="http://schemas.microsoft.com/office/drawing/2014/main" id="{951EAFC2-D75A-D13D-9F5A-316477BA2CC8}"/>
            </a:ext>
          </a:extLst>
        </p:cNvPr>
        <p:cNvGrpSpPr/>
        <p:nvPr/>
      </p:nvGrpSpPr>
      <p:grpSpPr>
        <a:xfrm>
          <a:off x="0" y="0"/>
          <a:ext cx="0" cy="0"/>
          <a:chOff x="0" y="0"/>
          <a:chExt cx="0" cy="0"/>
        </a:xfrm>
      </p:grpSpPr>
      <p:sp>
        <p:nvSpPr>
          <p:cNvPr id="11" name="Title 1">
            <a:extLst>
              <a:ext uri="{FF2B5EF4-FFF2-40B4-BE49-F238E27FC236}">
                <a16:creationId xmlns:a16="http://schemas.microsoft.com/office/drawing/2014/main" id="{AA96385C-3121-D3BF-D4AC-C2508CCE0B80}"/>
              </a:ext>
            </a:extLst>
          </p:cNvPr>
          <p:cNvSpPr txBox="1">
            <a:spLocks/>
          </p:cNvSpPr>
          <p:nvPr/>
        </p:nvSpPr>
        <p:spPr>
          <a:xfrm>
            <a:off x="934278" y="461550"/>
            <a:ext cx="10359885" cy="969686"/>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rgbClr val="0070C0"/>
                </a:solidFill>
                <a:latin typeface="Abadi" panose="020B0604020104020204" pitchFamily="34" charset="0"/>
              </a:rPr>
              <a:t>PTIP Presentation</a:t>
            </a:r>
            <a:endParaRPr lang="en-US" sz="2000" dirty="0">
              <a:solidFill>
                <a:srgbClr val="0070C0"/>
              </a:solidFill>
              <a:latin typeface="Abadi" panose="020B0604020104020204" pitchFamily="34" charset="0"/>
            </a:endParaRPr>
          </a:p>
        </p:txBody>
      </p:sp>
      <p:pic>
        <p:nvPicPr>
          <p:cNvPr id="3" name="Picture 2">
            <a:extLst>
              <a:ext uri="{FF2B5EF4-FFF2-40B4-BE49-F238E27FC236}">
                <a16:creationId xmlns:a16="http://schemas.microsoft.com/office/drawing/2014/main" id="{D2CF6C0A-C211-462D-3C7B-BEA5ADDF97E2}"/>
              </a:ext>
            </a:extLst>
          </p:cNvPr>
          <p:cNvPicPr>
            <a:picLocks noChangeAspect="1"/>
          </p:cNvPicPr>
          <p:nvPr/>
        </p:nvPicPr>
        <p:blipFill>
          <a:blip r:embed="rId3"/>
          <a:stretch>
            <a:fillRect/>
          </a:stretch>
        </p:blipFill>
        <p:spPr>
          <a:xfrm>
            <a:off x="6096000" y="1431236"/>
            <a:ext cx="5353877" cy="4591877"/>
          </a:xfrm>
          <a:prstGeom prst="rect">
            <a:avLst/>
          </a:prstGeom>
        </p:spPr>
      </p:pic>
      <p:pic>
        <p:nvPicPr>
          <p:cNvPr id="8" name="Picture 7">
            <a:extLst>
              <a:ext uri="{FF2B5EF4-FFF2-40B4-BE49-F238E27FC236}">
                <a16:creationId xmlns:a16="http://schemas.microsoft.com/office/drawing/2014/main" id="{BC932BB0-241B-3C60-2822-8F23AF84DF9E}"/>
              </a:ext>
            </a:extLst>
          </p:cNvPr>
          <p:cNvPicPr>
            <a:picLocks noChangeAspect="1"/>
          </p:cNvPicPr>
          <p:nvPr/>
        </p:nvPicPr>
        <p:blipFill>
          <a:blip r:embed="rId4"/>
          <a:stretch>
            <a:fillRect/>
          </a:stretch>
        </p:blipFill>
        <p:spPr>
          <a:xfrm>
            <a:off x="735402" y="1431236"/>
            <a:ext cx="5360598" cy="4750903"/>
          </a:xfrm>
          <a:prstGeom prst="rect">
            <a:avLst/>
          </a:prstGeom>
        </p:spPr>
      </p:pic>
    </p:spTree>
    <p:extLst>
      <p:ext uri="{BB962C8B-B14F-4D97-AF65-F5344CB8AC3E}">
        <p14:creationId xmlns:p14="http://schemas.microsoft.com/office/powerpoint/2010/main" val="19886509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normAutofit/>
          </a:bodyPr>
          <a:lstStyle/>
          <a:p>
            <a:r>
              <a:rPr lang="en-US" dirty="0">
                <a:solidFill>
                  <a:srgbClr val="0070C0"/>
                </a:solidFill>
                <a:latin typeface="Abadi" panose="020B0604020104020204" pitchFamily="34" charset="0"/>
              </a:rPr>
              <a:t>What PTIP Does Not Do</a:t>
            </a:r>
            <a:endParaRPr lang="en-US" sz="2000" dirty="0">
              <a:solidFill>
                <a:srgbClr val="0070C0"/>
              </a:solidFill>
              <a:latin typeface="Abadi" panose="020B0604020104020204" pitchFamily="34" charset="0"/>
            </a:endParaRPr>
          </a:p>
        </p:txBody>
      </p:sp>
      <p:grpSp>
        <p:nvGrpSpPr>
          <p:cNvPr id="13" name="Group 12">
            <a:extLst>
              <a:ext uri="{FF2B5EF4-FFF2-40B4-BE49-F238E27FC236}">
                <a16:creationId xmlns:a16="http://schemas.microsoft.com/office/drawing/2014/main" id="{21C7528F-BEC8-CF99-3101-597E115C40E9}"/>
              </a:ext>
            </a:extLst>
          </p:cNvPr>
          <p:cNvGrpSpPr/>
          <p:nvPr/>
        </p:nvGrpSpPr>
        <p:grpSpPr>
          <a:xfrm>
            <a:off x="3656011" y="2725640"/>
            <a:ext cx="2345228" cy="2959550"/>
            <a:chOff x="2079644" y="2664680"/>
            <a:chExt cx="2345228" cy="2959550"/>
          </a:xfrm>
        </p:grpSpPr>
        <p:grpSp>
          <p:nvGrpSpPr>
            <p:cNvPr id="14" name="Group 13">
              <a:extLst>
                <a:ext uri="{FF2B5EF4-FFF2-40B4-BE49-F238E27FC236}">
                  <a16:creationId xmlns:a16="http://schemas.microsoft.com/office/drawing/2014/main" id="{175DEAC0-EC37-A335-5C3E-3E4F457F1269}"/>
                </a:ext>
              </a:extLst>
            </p:cNvPr>
            <p:cNvGrpSpPr/>
            <p:nvPr/>
          </p:nvGrpSpPr>
          <p:grpSpPr>
            <a:xfrm>
              <a:off x="2079644" y="2664680"/>
              <a:ext cx="2345228" cy="2959550"/>
              <a:chOff x="1079519" y="2622324"/>
              <a:chExt cx="2345228" cy="2959550"/>
            </a:xfrm>
          </p:grpSpPr>
          <p:sp>
            <p:nvSpPr>
              <p:cNvPr id="16" name="Rectangle: Rounded Corners 15">
                <a:extLst>
                  <a:ext uri="{FF2B5EF4-FFF2-40B4-BE49-F238E27FC236}">
                    <a16:creationId xmlns:a16="http://schemas.microsoft.com/office/drawing/2014/main" id="{FF8C3588-43A4-AC77-7CB0-0C1D7535C172}"/>
                  </a:ext>
                </a:extLst>
              </p:cNvPr>
              <p:cNvSpPr/>
              <p:nvPr/>
            </p:nvSpPr>
            <p:spPr>
              <a:xfrm>
                <a:off x="1616340" y="2622324"/>
                <a:ext cx="1271587" cy="1303867"/>
              </a:xfrm>
              <a:prstGeom prst="roundRect">
                <a:avLst/>
              </a:prstGeom>
              <a:solidFill>
                <a:srgbClr val="C0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E90AE0F2-D9A8-082B-295C-45648E45B03D}"/>
                  </a:ext>
                </a:extLst>
              </p:cNvPr>
              <p:cNvSpPr txBox="1"/>
              <p:nvPr/>
            </p:nvSpPr>
            <p:spPr>
              <a:xfrm>
                <a:off x="1079519" y="4196879"/>
                <a:ext cx="2345228" cy="1384995"/>
              </a:xfrm>
              <a:prstGeom prst="rect">
                <a:avLst/>
              </a:prstGeom>
              <a:noFill/>
            </p:spPr>
            <p:txBody>
              <a:bodyPr wrap="square" rtlCol="0">
                <a:spAutoFit/>
              </a:bodyPr>
              <a:lstStyle/>
              <a:p>
                <a:pPr algn="ctr"/>
                <a:r>
                  <a:rPr lang="en-US" sz="2800" dirty="0">
                    <a:latin typeface="Abadi" panose="020B0604020104020204" pitchFamily="34" charset="0"/>
                  </a:rPr>
                  <a:t>Not Solely Done by Gov’t Estimator</a:t>
                </a:r>
              </a:p>
            </p:txBody>
          </p:sp>
        </p:grpSp>
        <p:pic>
          <p:nvPicPr>
            <p:cNvPr id="15" name="Graphic 14" descr="Man with solid fill">
              <a:extLst>
                <a:ext uri="{FF2B5EF4-FFF2-40B4-BE49-F238E27FC236}">
                  <a16:creationId xmlns:a16="http://schemas.microsoft.com/office/drawing/2014/main" id="{A9E7427C-C353-7955-8E6C-DFB5A723C97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674928" y="2739283"/>
              <a:ext cx="1154660" cy="1154660"/>
            </a:xfrm>
            <a:prstGeom prst="rect">
              <a:avLst/>
            </a:prstGeom>
          </p:spPr>
        </p:pic>
      </p:grpSp>
      <p:grpSp>
        <p:nvGrpSpPr>
          <p:cNvPr id="18" name="Group 17">
            <a:extLst>
              <a:ext uri="{FF2B5EF4-FFF2-40B4-BE49-F238E27FC236}">
                <a16:creationId xmlns:a16="http://schemas.microsoft.com/office/drawing/2014/main" id="{724301FD-84D4-1253-542F-0E0DBD3DA3DA}"/>
              </a:ext>
            </a:extLst>
          </p:cNvPr>
          <p:cNvGrpSpPr/>
          <p:nvPr/>
        </p:nvGrpSpPr>
        <p:grpSpPr>
          <a:xfrm>
            <a:off x="6190763" y="2725640"/>
            <a:ext cx="2345228" cy="2528662"/>
            <a:chOff x="2269168" y="2664680"/>
            <a:chExt cx="2345228" cy="2528662"/>
          </a:xfrm>
        </p:grpSpPr>
        <p:grpSp>
          <p:nvGrpSpPr>
            <p:cNvPr id="19" name="Group 18">
              <a:extLst>
                <a:ext uri="{FF2B5EF4-FFF2-40B4-BE49-F238E27FC236}">
                  <a16:creationId xmlns:a16="http://schemas.microsoft.com/office/drawing/2014/main" id="{8E07B9B2-F953-7104-AEB0-FD0EC8397A08}"/>
                </a:ext>
              </a:extLst>
            </p:cNvPr>
            <p:cNvGrpSpPr/>
            <p:nvPr/>
          </p:nvGrpSpPr>
          <p:grpSpPr>
            <a:xfrm>
              <a:off x="2269168" y="2664680"/>
              <a:ext cx="2345228" cy="2528662"/>
              <a:chOff x="1269043" y="2622324"/>
              <a:chExt cx="2345228" cy="2528662"/>
            </a:xfrm>
          </p:grpSpPr>
          <p:sp>
            <p:nvSpPr>
              <p:cNvPr id="21" name="Rectangle: Rounded Corners 20">
                <a:extLst>
                  <a:ext uri="{FF2B5EF4-FFF2-40B4-BE49-F238E27FC236}">
                    <a16:creationId xmlns:a16="http://schemas.microsoft.com/office/drawing/2014/main" id="{629A20AD-2DC7-1391-BBB7-B2ED2645FDB5}"/>
                  </a:ext>
                </a:extLst>
              </p:cNvPr>
              <p:cNvSpPr/>
              <p:nvPr/>
            </p:nvSpPr>
            <p:spPr>
              <a:xfrm>
                <a:off x="1616340" y="2622324"/>
                <a:ext cx="1271587" cy="1303867"/>
              </a:xfrm>
              <a:prstGeom prst="roundRect">
                <a:avLst/>
              </a:prstGeom>
              <a:solidFill>
                <a:srgbClr val="C0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C454D5B9-3DF3-50CF-3F4D-956DAEDE4DDD}"/>
                  </a:ext>
                </a:extLst>
              </p:cNvPr>
              <p:cNvSpPr txBox="1"/>
              <p:nvPr/>
            </p:nvSpPr>
            <p:spPr>
              <a:xfrm>
                <a:off x="1269043" y="4196879"/>
                <a:ext cx="2345228" cy="954107"/>
              </a:xfrm>
              <a:prstGeom prst="rect">
                <a:avLst/>
              </a:prstGeom>
              <a:noFill/>
            </p:spPr>
            <p:txBody>
              <a:bodyPr wrap="square" rtlCol="0">
                <a:spAutoFit/>
              </a:bodyPr>
              <a:lstStyle/>
              <a:p>
                <a:pPr algn="ctr"/>
                <a:r>
                  <a:rPr lang="en-US" sz="2800" dirty="0">
                    <a:latin typeface="Abadi" panose="020B0604020104020204" pitchFamily="34" charset="0"/>
                  </a:rPr>
                  <a:t>Make Final Decisions</a:t>
                </a:r>
              </a:p>
            </p:txBody>
          </p:sp>
        </p:grpSp>
        <p:pic>
          <p:nvPicPr>
            <p:cNvPr id="20" name="Graphic 19" descr="Decision chart with solid fill">
              <a:extLst>
                <a:ext uri="{FF2B5EF4-FFF2-40B4-BE49-F238E27FC236}">
                  <a16:creationId xmlns:a16="http://schemas.microsoft.com/office/drawing/2014/main" id="{4CD23BF9-BCA2-E248-4B40-C51CA3DEA81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674928" y="2739283"/>
              <a:ext cx="1154660" cy="1154660"/>
            </a:xfrm>
            <a:prstGeom prst="rect">
              <a:avLst/>
            </a:prstGeom>
          </p:spPr>
        </p:pic>
      </p:grpSp>
      <p:grpSp>
        <p:nvGrpSpPr>
          <p:cNvPr id="23" name="Group 22">
            <a:extLst>
              <a:ext uri="{FF2B5EF4-FFF2-40B4-BE49-F238E27FC236}">
                <a16:creationId xmlns:a16="http://schemas.microsoft.com/office/drawing/2014/main" id="{096EA69B-DB5D-F187-4D7E-7F74F6C3C12B}"/>
              </a:ext>
            </a:extLst>
          </p:cNvPr>
          <p:cNvGrpSpPr/>
          <p:nvPr/>
        </p:nvGrpSpPr>
        <p:grpSpPr>
          <a:xfrm>
            <a:off x="8607035" y="2725640"/>
            <a:ext cx="2345228" cy="2094848"/>
            <a:chOff x="2212018" y="2664680"/>
            <a:chExt cx="2345228" cy="2094848"/>
          </a:xfrm>
        </p:grpSpPr>
        <p:grpSp>
          <p:nvGrpSpPr>
            <p:cNvPr id="24" name="Group 23">
              <a:extLst>
                <a:ext uri="{FF2B5EF4-FFF2-40B4-BE49-F238E27FC236}">
                  <a16:creationId xmlns:a16="http://schemas.microsoft.com/office/drawing/2014/main" id="{1C6D5A2B-E4AB-C3A6-8215-0B18E8C3F792}"/>
                </a:ext>
              </a:extLst>
            </p:cNvPr>
            <p:cNvGrpSpPr/>
            <p:nvPr/>
          </p:nvGrpSpPr>
          <p:grpSpPr>
            <a:xfrm>
              <a:off x="2212018" y="2664680"/>
              <a:ext cx="2345228" cy="2094848"/>
              <a:chOff x="1211893" y="2622324"/>
              <a:chExt cx="2345228" cy="2094848"/>
            </a:xfrm>
          </p:grpSpPr>
          <p:sp>
            <p:nvSpPr>
              <p:cNvPr id="26" name="Rectangle: Rounded Corners 25">
                <a:extLst>
                  <a:ext uri="{FF2B5EF4-FFF2-40B4-BE49-F238E27FC236}">
                    <a16:creationId xmlns:a16="http://schemas.microsoft.com/office/drawing/2014/main" id="{321E8625-A70D-6D76-656D-E4E7BEE00F73}"/>
                  </a:ext>
                </a:extLst>
              </p:cNvPr>
              <p:cNvSpPr/>
              <p:nvPr/>
            </p:nvSpPr>
            <p:spPr>
              <a:xfrm>
                <a:off x="1616340" y="2622324"/>
                <a:ext cx="1271587" cy="1303867"/>
              </a:xfrm>
              <a:prstGeom prst="roundRect">
                <a:avLst/>
              </a:prstGeom>
              <a:solidFill>
                <a:srgbClr val="C0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6C822F54-A947-E966-9BB4-6E1CB972B023}"/>
                  </a:ext>
                </a:extLst>
              </p:cNvPr>
              <p:cNvSpPr txBox="1"/>
              <p:nvPr/>
            </p:nvSpPr>
            <p:spPr>
              <a:xfrm>
                <a:off x="1211893" y="4193952"/>
                <a:ext cx="2345228" cy="523220"/>
              </a:xfrm>
              <a:prstGeom prst="rect">
                <a:avLst/>
              </a:prstGeom>
              <a:noFill/>
            </p:spPr>
            <p:txBody>
              <a:bodyPr wrap="square" rtlCol="0">
                <a:spAutoFit/>
              </a:bodyPr>
              <a:lstStyle/>
              <a:p>
                <a:pPr algn="ctr"/>
                <a:r>
                  <a:rPr lang="en-US" sz="2800" dirty="0">
                    <a:latin typeface="Abadi" panose="020B0604020104020204" pitchFamily="34" charset="0"/>
                  </a:rPr>
                  <a:t>Develop ESB</a:t>
                </a:r>
              </a:p>
            </p:txBody>
          </p:sp>
        </p:grpSp>
        <p:pic>
          <p:nvPicPr>
            <p:cNvPr id="25" name="Graphic 24" descr="Treasure Map with solid fill">
              <a:extLst>
                <a:ext uri="{FF2B5EF4-FFF2-40B4-BE49-F238E27FC236}">
                  <a16:creationId xmlns:a16="http://schemas.microsoft.com/office/drawing/2014/main" id="{BF209DB1-E2E6-1148-9907-A377DFC1846F}"/>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2674928" y="2739283"/>
              <a:ext cx="1154660" cy="1154660"/>
            </a:xfrm>
            <a:prstGeom prst="rect">
              <a:avLst/>
            </a:prstGeom>
          </p:spPr>
        </p:pic>
      </p:grpSp>
      <p:grpSp>
        <p:nvGrpSpPr>
          <p:cNvPr id="29" name="Group 28">
            <a:extLst>
              <a:ext uri="{FF2B5EF4-FFF2-40B4-BE49-F238E27FC236}">
                <a16:creationId xmlns:a16="http://schemas.microsoft.com/office/drawing/2014/main" id="{9C6AABA1-02FE-4926-78B6-94B63F50593E}"/>
              </a:ext>
            </a:extLst>
          </p:cNvPr>
          <p:cNvGrpSpPr/>
          <p:nvPr/>
        </p:nvGrpSpPr>
        <p:grpSpPr>
          <a:xfrm>
            <a:off x="1104284" y="2725640"/>
            <a:ext cx="2345228" cy="2959551"/>
            <a:chOff x="1104284" y="2725640"/>
            <a:chExt cx="2345228" cy="2959551"/>
          </a:xfrm>
        </p:grpSpPr>
        <p:grpSp>
          <p:nvGrpSpPr>
            <p:cNvPr id="9" name="Group 8">
              <a:extLst>
                <a:ext uri="{FF2B5EF4-FFF2-40B4-BE49-F238E27FC236}">
                  <a16:creationId xmlns:a16="http://schemas.microsoft.com/office/drawing/2014/main" id="{87B19848-A336-39D2-825B-7545DD740C7D}"/>
                </a:ext>
              </a:extLst>
            </p:cNvPr>
            <p:cNvGrpSpPr/>
            <p:nvPr/>
          </p:nvGrpSpPr>
          <p:grpSpPr>
            <a:xfrm>
              <a:off x="1104284" y="2725640"/>
              <a:ext cx="2345228" cy="2959551"/>
              <a:chOff x="1079519" y="2622324"/>
              <a:chExt cx="2345228" cy="2959551"/>
            </a:xfrm>
          </p:grpSpPr>
          <p:sp>
            <p:nvSpPr>
              <p:cNvPr id="11" name="Rectangle: Rounded Corners 10">
                <a:extLst>
                  <a:ext uri="{FF2B5EF4-FFF2-40B4-BE49-F238E27FC236}">
                    <a16:creationId xmlns:a16="http://schemas.microsoft.com/office/drawing/2014/main" id="{C5EDB3D3-84FA-D806-1AC4-162E12BEFC31}"/>
                  </a:ext>
                </a:extLst>
              </p:cNvPr>
              <p:cNvSpPr/>
              <p:nvPr/>
            </p:nvSpPr>
            <p:spPr>
              <a:xfrm>
                <a:off x="1616340" y="2622324"/>
                <a:ext cx="1271587" cy="1303867"/>
              </a:xfrm>
              <a:prstGeom prst="roundRect">
                <a:avLst/>
              </a:prstGeom>
              <a:solidFill>
                <a:srgbClr val="C0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908F0CEB-D855-3B2B-F0AD-ADAFACFCCDA2}"/>
                  </a:ext>
                </a:extLst>
              </p:cNvPr>
              <p:cNvSpPr txBox="1"/>
              <p:nvPr/>
            </p:nvSpPr>
            <p:spPr>
              <a:xfrm>
                <a:off x="1079519" y="4196880"/>
                <a:ext cx="2345228" cy="1384995"/>
              </a:xfrm>
              <a:prstGeom prst="rect">
                <a:avLst/>
              </a:prstGeom>
              <a:noFill/>
            </p:spPr>
            <p:txBody>
              <a:bodyPr wrap="square" rtlCol="0">
                <a:spAutoFit/>
              </a:bodyPr>
              <a:lstStyle/>
              <a:p>
                <a:pPr algn="ctr"/>
                <a:r>
                  <a:rPr lang="en-US" sz="2800" dirty="0">
                    <a:latin typeface="Abadi" panose="020B0604020104020204" pitchFamily="34" charset="0"/>
                  </a:rPr>
                  <a:t>Develop or Evaluate Alternatives</a:t>
                </a:r>
              </a:p>
            </p:txBody>
          </p:sp>
        </p:grpSp>
        <p:sp>
          <p:nvSpPr>
            <p:cNvPr id="28" name="Arrow: Quad 27">
              <a:extLst>
                <a:ext uri="{FF2B5EF4-FFF2-40B4-BE49-F238E27FC236}">
                  <a16:creationId xmlns:a16="http://schemas.microsoft.com/office/drawing/2014/main" id="{A25D9C52-7CAE-4BB0-6F95-A69AECCB557B}"/>
                </a:ext>
              </a:extLst>
            </p:cNvPr>
            <p:cNvSpPr/>
            <p:nvPr/>
          </p:nvSpPr>
          <p:spPr>
            <a:xfrm>
              <a:off x="1800053" y="2914627"/>
              <a:ext cx="953690" cy="925891"/>
            </a:xfrm>
            <a:prstGeom prst="quadArrow">
              <a:avLst/>
            </a:prstGeom>
            <a:solidFill>
              <a:schemeClr val="bg1"/>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36434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noAutofit/>
          </a:bodyPr>
          <a:lstStyle/>
          <a:p>
            <a:r>
              <a:rPr lang="en-US" dirty="0">
                <a:solidFill>
                  <a:srgbClr val="0070C0"/>
                </a:solidFill>
                <a:latin typeface="Abadi" panose="020B0604020104020204" pitchFamily="34" charset="0"/>
              </a:rPr>
              <a:t>What Happens After PTIP? </a:t>
            </a:r>
            <a:br>
              <a:rPr lang="en-US" dirty="0">
                <a:solidFill>
                  <a:srgbClr val="0070C0"/>
                </a:solidFill>
                <a:latin typeface="Abadi" panose="020B0604020104020204" pitchFamily="34" charset="0"/>
              </a:rPr>
            </a:br>
            <a:r>
              <a:rPr lang="en-US" dirty="0">
                <a:solidFill>
                  <a:srgbClr val="0070C0"/>
                </a:solidFill>
                <a:latin typeface="Abadi" panose="020B0604020104020204" pitchFamily="34" charset="0"/>
              </a:rPr>
              <a:t>(Before PM Transition)</a:t>
            </a:r>
          </a:p>
        </p:txBody>
      </p:sp>
      <p:grpSp>
        <p:nvGrpSpPr>
          <p:cNvPr id="13" name="Group 12">
            <a:extLst>
              <a:ext uri="{FF2B5EF4-FFF2-40B4-BE49-F238E27FC236}">
                <a16:creationId xmlns:a16="http://schemas.microsoft.com/office/drawing/2014/main" id="{21C7528F-BEC8-CF99-3101-597E115C40E9}"/>
              </a:ext>
            </a:extLst>
          </p:cNvPr>
          <p:cNvGrpSpPr/>
          <p:nvPr/>
        </p:nvGrpSpPr>
        <p:grpSpPr>
          <a:xfrm>
            <a:off x="3597548" y="2725640"/>
            <a:ext cx="2345228" cy="3390438"/>
            <a:chOff x="2079644" y="2664680"/>
            <a:chExt cx="2345228" cy="3390438"/>
          </a:xfrm>
        </p:grpSpPr>
        <p:grpSp>
          <p:nvGrpSpPr>
            <p:cNvPr id="14" name="Group 13">
              <a:extLst>
                <a:ext uri="{FF2B5EF4-FFF2-40B4-BE49-F238E27FC236}">
                  <a16:creationId xmlns:a16="http://schemas.microsoft.com/office/drawing/2014/main" id="{175DEAC0-EC37-A335-5C3E-3E4F457F1269}"/>
                </a:ext>
              </a:extLst>
            </p:cNvPr>
            <p:cNvGrpSpPr/>
            <p:nvPr/>
          </p:nvGrpSpPr>
          <p:grpSpPr>
            <a:xfrm>
              <a:off x="2079644" y="2664680"/>
              <a:ext cx="2345228" cy="3390438"/>
              <a:chOff x="1079519" y="2622324"/>
              <a:chExt cx="2345228" cy="3390438"/>
            </a:xfrm>
          </p:grpSpPr>
          <p:sp>
            <p:nvSpPr>
              <p:cNvPr id="16" name="Rectangle: Rounded Corners 15">
                <a:extLst>
                  <a:ext uri="{FF2B5EF4-FFF2-40B4-BE49-F238E27FC236}">
                    <a16:creationId xmlns:a16="http://schemas.microsoft.com/office/drawing/2014/main" id="{FF8C3588-43A4-AC77-7CB0-0C1D7535C172}"/>
                  </a:ext>
                </a:extLst>
              </p:cNvPr>
              <p:cNvSpPr/>
              <p:nvPr/>
            </p:nvSpPr>
            <p:spPr>
              <a:xfrm>
                <a:off x="1616340" y="2622324"/>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E90AE0F2-D9A8-082B-295C-45648E45B03D}"/>
                  </a:ext>
                </a:extLst>
              </p:cNvPr>
              <p:cNvSpPr txBox="1"/>
              <p:nvPr/>
            </p:nvSpPr>
            <p:spPr>
              <a:xfrm>
                <a:off x="1079519" y="4196880"/>
                <a:ext cx="2345228" cy="1815882"/>
              </a:xfrm>
              <a:prstGeom prst="rect">
                <a:avLst/>
              </a:prstGeom>
              <a:noFill/>
            </p:spPr>
            <p:txBody>
              <a:bodyPr wrap="square" rtlCol="0">
                <a:spAutoFit/>
              </a:bodyPr>
              <a:lstStyle/>
              <a:p>
                <a:pPr algn="ctr"/>
                <a:r>
                  <a:rPr lang="en-US" sz="2800" dirty="0">
                    <a:latin typeface="Abadi" panose="020B0604020104020204" pitchFamily="34" charset="0"/>
                  </a:rPr>
                  <a:t>Request SMEs’ Schedule Approval</a:t>
                </a:r>
              </a:p>
            </p:txBody>
          </p:sp>
        </p:grpSp>
        <p:pic>
          <p:nvPicPr>
            <p:cNvPr id="15" name="Graphic 14" descr="Man with solid fill">
              <a:extLst>
                <a:ext uri="{FF2B5EF4-FFF2-40B4-BE49-F238E27FC236}">
                  <a16:creationId xmlns:a16="http://schemas.microsoft.com/office/drawing/2014/main" id="{A9E7427C-C353-7955-8E6C-DFB5A723C97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674928" y="2739283"/>
              <a:ext cx="1154660" cy="1154660"/>
            </a:xfrm>
            <a:prstGeom prst="rect">
              <a:avLst/>
            </a:prstGeom>
          </p:spPr>
        </p:pic>
      </p:grpSp>
      <p:grpSp>
        <p:nvGrpSpPr>
          <p:cNvPr id="18" name="Group 17">
            <a:extLst>
              <a:ext uri="{FF2B5EF4-FFF2-40B4-BE49-F238E27FC236}">
                <a16:creationId xmlns:a16="http://schemas.microsoft.com/office/drawing/2014/main" id="{724301FD-84D4-1253-542F-0E0DBD3DA3DA}"/>
              </a:ext>
            </a:extLst>
          </p:cNvPr>
          <p:cNvGrpSpPr/>
          <p:nvPr/>
        </p:nvGrpSpPr>
        <p:grpSpPr>
          <a:xfrm>
            <a:off x="6001239" y="2725640"/>
            <a:ext cx="2345228" cy="2528663"/>
            <a:chOff x="2079644" y="2664680"/>
            <a:chExt cx="2345228" cy="2528663"/>
          </a:xfrm>
        </p:grpSpPr>
        <p:grpSp>
          <p:nvGrpSpPr>
            <p:cNvPr id="19" name="Group 18">
              <a:extLst>
                <a:ext uri="{FF2B5EF4-FFF2-40B4-BE49-F238E27FC236}">
                  <a16:creationId xmlns:a16="http://schemas.microsoft.com/office/drawing/2014/main" id="{8E07B9B2-F953-7104-AEB0-FD0EC8397A08}"/>
                </a:ext>
              </a:extLst>
            </p:cNvPr>
            <p:cNvGrpSpPr/>
            <p:nvPr/>
          </p:nvGrpSpPr>
          <p:grpSpPr>
            <a:xfrm>
              <a:off x="2079644" y="2664680"/>
              <a:ext cx="2345228" cy="2528663"/>
              <a:chOff x="1079519" y="2622324"/>
              <a:chExt cx="2345228" cy="2528663"/>
            </a:xfrm>
          </p:grpSpPr>
          <p:sp>
            <p:nvSpPr>
              <p:cNvPr id="21" name="Rectangle: Rounded Corners 20">
                <a:extLst>
                  <a:ext uri="{FF2B5EF4-FFF2-40B4-BE49-F238E27FC236}">
                    <a16:creationId xmlns:a16="http://schemas.microsoft.com/office/drawing/2014/main" id="{629A20AD-2DC7-1391-BBB7-B2ED2645FDB5}"/>
                  </a:ext>
                </a:extLst>
              </p:cNvPr>
              <p:cNvSpPr/>
              <p:nvPr/>
            </p:nvSpPr>
            <p:spPr>
              <a:xfrm>
                <a:off x="1616340" y="2622324"/>
                <a:ext cx="1271587" cy="1303867"/>
              </a:xfrm>
              <a:prstGeom prst="roundRect">
                <a:avLst/>
              </a:prstGeom>
              <a:solidFill>
                <a:srgbClr val="00B05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C454D5B9-3DF3-50CF-3F4D-956DAEDE4DDD}"/>
                  </a:ext>
                </a:extLst>
              </p:cNvPr>
              <p:cNvSpPr txBox="1"/>
              <p:nvPr/>
            </p:nvSpPr>
            <p:spPr>
              <a:xfrm>
                <a:off x="1079519" y="4196880"/>
                <a:ext cx="2345228" cy="954107"/>
              </a:xfrm>
              <a:prstGeom prst="rect">
                <a:avLst/>
              </a:prstGeom>
              <a:noFill/>
            </p:spPr>
            <p:txBody>
              <a:bodyPr wrap="square" rtlCol="0">
                <a:spAutoFit/>
              </a:bodyPr>
              <a:lstStyle/>
              <a:p>
                <a:pPr algn="ctr"/>
                <a:r>
                  <a:rPr lang="en-US" sz="2800" dirty="0">
                    <a:latin typeface="Abadi" panose="020B0604020104020204" pitchFamily="34" charset="0"/>
                  </a:rPr>
                  <a:t>SRC Reviews the Schedule</a:t>
                </a:r>
              </a:p>
            </p:txBody>
          </p:sp>
        </p:grpSp>
        <p:pic>
          <p:nvPicPr>
            <p:cNvPr id="20" name="Graphic 19" descr="Decision chart with solid fill">
              <a:extLst>
                <a:ext uri="{FF2B5EF4-FFF2-40B4-BE49-F238E27FC236}">
                  <a16:creationId xmlns:a16="http://schemas.microsoft.com/office/drawing/2014/main" id="{4CD23BF9-BCA2-E248-4B40-C51CA3DEA81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674928" y="2739283"/>
              <a:ext cx="1154660" cy="1154660"/>
            </a:xfrm>
            <a:prstGeom prst="rect">
              <a:avLst/>
            </a:prstGeom>
          </p:spPr>
        </p:pic>
      </p:grpSp>
      <p:grpSp>
        <p:nvGrpSpPr>
          <p:cNvPr id="23" name="Group 22">
            <a:extLst>
              <a:ext uri="{FF2B5EF4-FFF2-40B4-BE49-F238E27FC236}">
                <a16:creationId xmlns:a16="http://schemas.microsoft.com/office/drawing/2014/main" id="{096EA69B-DB5D-F187-4D7E-7F74F6C3C12B}"/>
              </a:ext>
            </a:extLst>
          </p:cNvPr>
          <p:cNvGrpSpPr/>
          <p:nvPr/>
        </p:nvGrpSpPr>
        <p:grpSpPr>
          <a:xfrm>
            <a:off x="8474661" y="2725640"/>
            <a:ext cx="2345228" cy="2959551"/>
            <a:chOff x="2079644" y="2664680"/>
            <a:chExt cx="2345228" cy="2959551"/>
          </a:xfrm>
        </p:grpSpPr>
        <p:grpSp>
          <p:nvGrpSpPr>
            <p:cNvPr id="24" name="Group 23">
              <a:extLst>
                <a:ext uri="{FF2B5EF4-FFF2-40B4-BE49-F238E27FC236}">
                  <a16:creationId xmlns:a16="http://schemas.microsoft.com/office/drawing/2014/main" id="{1C6D5A2B-E4AB-C3A6-8215-0B18E8C3F792}"/>
                </a:ext>
              </a:extLst>
            </p:cNvPr>
            <p:cNvGrpSpPr/>
            <p:nvPr/>
          </p:nvGrpSpPr>
          <p:grpSpPr>
            <a:xfrm>
              <a:off x="2079644" y="2664680"/>
              <a:ext cx="2345228" cy="2959551"/>
              <a:chOff x="1079519" y="2622324"/>
              <a:chExt cx="2345228" cy="2959551"/>
            </a:xfrm>
          </p:grpSpPr>
          <p:sp>
            <p:nvSpPr>
              <p:cNvPr id="26" name="Rectangle: Rounded Corners 25">
                <a:extLst>
                  <a:ext uri="{FF2B5EF4-FFF2-40B4-BE49-F238E27FC236}">
                    <a16:creationId xmlns:a16="http://schemas.microsoft.com/office/drawing/2014/main" id="{321E8625-A70D-6D76-656D-E4E7BEE00F73}"/>
                  </a:ext>
                </a:extLst>
              </p:cNvPr>
              <p:cNvSpPr/>
              <p:nvPr/>
            </p:nvSpPr>
            <p:spPr>
              <a:xfrm>
                <a:off x="1616340" y="2622324"/>
                <a:ext cx="1271587" cy="1303867"/>
              </a:xfrm>
              <a:prstGeom prst="roundRect">
                <a:avLst/>
              </a:prstGeom>
              <a:solidFill>
                <a:schemeClr val="accent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6C822F54-A947-E966-9BB4-6E1CB972B023}"/>
                  </a:ext>
                </a:extLst>
              </p:cNvPr>
              <p:cNvSpPr txBox="1"/>
              <p:nvPr/>
            </p:nvSpPr>
            <p:spPr>
              <a:xfrm>
                <a:off x="1079519" y="4196880"/>
                <a:ext cx="2345228" cy="1384995"/>
              </a:xfrm>
              <a:prstGeom prst="rect">
                <a:avLst/>
              </a:prstGeom>
              <a:noFill/>
            </p:spPr>
            <p:txBody>
              <a:bodyPr wrap="square" rtlCol="0">
                <a:spAutoFit/>
              </a:bodyPr>
              <a:lstStyle/>
              <a:p>
                <a:pPr algn="ctr"/>
                <a:r>
                  <a:rPr lang="en-US" sz="2800" dirty="0">
                    <a:latin typeface="Abadi" panose="020B0604020104020204" pitchFamily="34" charset="0"/>
                  </a:rPr>
                  <a:t>Activate Approved Schedule</a:t>
                </a:r>
              </a:p>
            </p:txBody>
          </p:sp>
        </p:grpSp>
        <p:pic>
          <p:nvPicPr>
            <p:cNvPr id="25" name="Graphic 24" descr="Flip calendar with solid fill">
              <a:extLst>
                <a:ext uri="{FF2B5EF4-FFF2-40B4-BE49-F238E27FC236}">
                  <a16:creationId xmlns:a16="http://schemas.microsoft.com/office/drawing/2014/main" id="{BF209DB1-E2E6-1148-9907-A377DFC1846F}"/>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2674928" y="2739283"/>
              <a:ext cx="1154660" cy="1154660"/>
            </a:xfrm>
            <a:prstGeom prst="rect">
              <a:avLst/>
            </a:prstGeom>
          </p:spPr>
        </p:pic>
      </p:grpSp>
      <p:grpSp>
        <p:nvGrpSpPr>
          <p:cNvPr id="9" name="Group 8">
            <a:extLst>
              <a:ext uri="{FF2B5EF4-FFF2-40B4-BE49-F238E27FC236}">
                <a16:creationId xmlns:a16="http://schemas.microsoft.com/office/drawing/2014/main" id="{87B19848-A336-39D2-825B-7545DD740C7D}"/>
              </a:ext>
            </a:extLst>
          </p:cNvPr>
          <p:cNvGrpSpPr/>
          <p:nvPr/>
        </p:nvGrpSpPr>
        <p:grpSpPr>
          <a:xfrm>
            <a:off x="1104284" y="2725640"/>
            <a:ext cx="2345228" cy="2528663"/>
            <a:chOff x="1079519" y="2622324"/>
            <a:chExt cx="2345228" cy="2528663"/>
          </a:xfrm>
        </p:grpSpPr>
        <p:sp>
          <p:nvSpPr>
            <p:cNvPr id="11" name="Rectangle: Rounded Corners 10">
              <a:extLst>
                <a:ext uri="{FF2B5EF4-FFF2-40B4-BE49-F238E27FC236}">
                  <a16:creationId xmlns:a16="http://schemas.microsoft.com/office/drawing/2014/main" id="{C5EDB3D3-84FA-D806-1AC4-162E12BEFC31}"/>
                </a:ext>
              </a:extLst>
            </p:cNvPr>
            <p:cNvSpPr/>
            <p:nvPr/>
          </p:nvSpPr>
          <p:spPr>
            <a:xfrm>
              <a:off x="1616340" y="2622324"/>
              <a:ext cx="1271587" cy="1303867"/>
            </a:xfrm>
            <a:prstGeom prst="roundRect">
              <a:avLst/>
            </a:prstGeom>
            <a:solidFill>
              <a:srgbClr val="00B0F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908F0CEB-D855-3B2B-F0AD-ADAFACFCCDA2}"/>
                </a:ext>
              </a:extLst>
            </p:cNvPr>
            <p:cNvSpPr txBox="1"/>
            <p:nvPr/>
          </p:nvSpPr>
          <p:spPr>
            <a:xfrm>
              <a:off x="1079519" y="4196880"/>
              <a:ext cx="2345228" cy="954107"/>
            </a:xfrm>
            <a:prstGeom prst="rect">
              <a:avLst/>
            </a:prstGeom>
            <a:noFill/>
          </p:spPr>
          <p:txBody>
            <a:bodyPr wrap="square" rtlCol="0">
              <a:spAutoFit/>
            </a:bodyPr>
            <a:lstStyle/>
            <a:p>
              <a:pPr algn="ctr"/>
              <a:r>
                <a:rPr lang="en-US" sz="2800" dirty="0">
                  <a:latin typeface="Abadi" panose="020B0604020104020204" pitchFamily="34" charset="0"/>
                </a:rPr>
                <a:t>Develop Schedule</a:t>
              </a:r>
            </a:p>
          </p:txBody>
        </p:sp>
      </p:grpSp>
      <p:pic>
        <p:nvPicPr>
          <p:cNvPr id="3" name="Graphic 2" descr="Signature with solid fill">
            <a:extLst>
              <a:ext uri="{FF2B5EF4-FFF2-40B4-BE49-F238E27FC236}">
                <a16:creationId xmlns:a16="http://schemas.microsoft.com/office/drawing/2014/main" id="{0A66CD98-F5B7-1C75-FEEB-08CCAEADDA0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1699568" y="2800243"/>
            <a:ext cx="1154660" cy="1154660"/>
          </a:xfrm>
          <a:prstGeom prst="rect">
            <a:avLst/>
          </a:prstGeom>
        </p:spPr>
      </p:pic>
    </p:spTree>
    <p:extLst>
      <p:ext uri="{BB962C8B-B14F-4D97-AF65-F5344CB8AC3E}">
        <p14:creationId xmlns:p14="http://schemas.microsoft.com/office/powerpoint/2010/main" val="2643882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noAutofit/>
          </a:bodyPr>
          <a:lstStyle/>
          <a:p>
            <a:r>
              <a:rPr lang="en-US" dirty="0">
                <a:solidFill>
                  <a:srgbClr val="0070C0"/>
                </a:solidFill>
                <a:latin typeface="Abadi" panose="020B0604020104020204" pitchFamily="34" charset="0"/>
              </a:rPr>
              <a:t>What Happens After PTIP? </a:t>
            </a:r>
            <a:br>
              <a:rPr lang="en-US" dirty="0">
                <a:solidFill>
                  <a:srgbClr val="0070C0"/>
                </a:solidFill>
                <a:latin typeface="Abadi" panose="020B0604020104020204" pitchFamily="34" charset="0"/>
              </a:rPr>
            </a:br>
            <a:r>
              <a:rPr lang="en-US" dirty="0">
                <a:solidFill>
                  <a:srgbClr val="0070C0"/>
                </a:solidFill>
                <a:latin typeface="Abadi" panose="020B0604020104020204" pitchFamily="34" charset="0"/>
              </a:rPr>
              <a:t>(During PM Transition)</a:t>
            </a:r>
          </a:p>
        </p:txBody>
      </p:sp>
      <p:grpSp>
        <p:nvGrpSpPr>
          <p:cNvPr id="13" name="Group 12">
            <a:extLst>
              <a:ext uri="{FF2B5EF4-FFF2-40B4-BE49-F238E27FC236}">
                <a16:creationId xmlns:a16="http://schemas.microsoft.com/office/drawing/2014/main" id="{21C7528F-BEC8-CF99-3101-597E115C40E9}"/>
              </a:ext>
            </a:extLst>
          </p:cNvPr>
          <p:cNvGrpSpPr/>
          <p:nvPr/>
        </p:nvGrpSpPr>
        <p:grpSpPr>
          <a:xfrm>
            <a:off x="6828428" y="2916317"/>
            <a:ext cx="2345228" cy="2528663"/>
            <a:chOff x="2079644" y="2664680"/>
            <a:chExt cx="2345228" cy="2528663"/>
          </a:xfrm>
        </p:grpSpPr>
        <p:grpSp>
          <p:nvGrpSpPr>
            <p:cNvPr id="14" name="Group 13">
              <a:extLst>
                <a:ext uri="{FF2B5EF4-FFF2-40B4-BE49-F238E27FC236}">
                  <a16:creationId xmlns:a16="http://schemas.microsoft.com/office/drawing/2014/main" id="{175DEAC0-EC37-A335-5C3E-3E4F457F1269}"/>
                </a:ext>
              </a:extLst>
            </p:cNvPr>
            <p:cNvGrpSpPr/>
            <p:nvPr/>
          </p:nvGrpSpPr>
          <p:grpSpPr>
            <a:xfrm>
              <a:off x="2079644" y="2664680"/>
              <a:ext cx="2345228" cy="2528663"/>
              <a:chOff x="1079519" y="2622324"/>
              <a:chExt cx="2345228" cy="2528663"/>
            </a:xfrm>
          </p:grpSpPr>
          <p:sp>
            <p:nvSpPr>
              <p:cNvPr id="16" name="Rectangle: Rounded Corners 15">
                <a:extLst>
                  <a:ext uri="{FF2B5EF4-FFF2-40B4-BE49-F238E27FC236}">
                    <a16:creationId xmlns:a16="http://schemas.microsoft.com/office/drawing/2014/main" id="{FF8C3588-43A4-AC77-7CB0-0C1D7535C172}"/>
                  </a:ext>
                </a:extLst>
              </p:cNvPr>
              <p:cNvSpPr/>
              <p:nvPr/>
            </p:nvSpPr>
            <p:spPr>
              <a:xfrm>
                <a:off x="1616340" y="2622324"/>
                <a:ext cx="1271587" cy="1303867"/>
              </a:xfrm>
              <a:prstGeom prst="roundRect">
                <a:avLst/>
              </a:prstGeom>
              <a:solidFill>
                <a:srgbClr val="0070C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E90AE0F2-D9A8-082B-295C-45648E45B03D}"/>
                  </a:ext>
                </a:extLst>
              </p:cNvPr>
              <p:cNvSpPr txBox="1"/>
              <p:nvPr/>
            </p:nvSpPr>
            <p:spPr>
              <a:xfrm>
                <a:off x="1079519" y="4196880"/>
                <a:ext cx="2345228" cy="954107"/>
              </a:xfrm>
              <a:prstGeom prst="rect">
                <a:avLst/>
              </a:prstGeom>
              <a:noFill/>
            </p:spPr>
            <p:txBody>
              <a:bodyPr wrap="square" rtlCol="0">
                <a:spAutoFit/>
              </a:bodyPr>
              <a:lstStyle/>
              <a:p>
                <a:pPr algn="ctr"/>
                <a:r>
                  <a:rPr lang="en-US" sz="2800" dirty="0">
                    <a:latin typeface="Abadi" panose="020B0604020104020204" pitchFamily="34" charset="0"/>
                  </a:rPr>
                  <a:t>Share Information</a:t>
                </a:r>
              </a:p>
            </p:txBody>
          </p:sp>
        </p:grpSp>
        <p:pic>
          <p:nvPicPr>
            <p:cNvPr id="15" name="Graphic 14" descr="Meeting with solid fill">
              <a:extLst>
                <a:ext uri="{FF2B5EF4-FFF2-40B4-BE49-F238E27FC236}">
                  <a16:creationId xmlns:a16="http://schemas.microsoft.com/office/drawing/2014/main" id="{A9E7427C-C353-7955-8E6C-DFB5A723C97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674928" y="2739283"/>
              <a:ext cx="1154660" cy="1154660"/>
            </a:xfrm>
            <a:prstGeom prst="rect">
              <a:avLst/>
            </a:prstGeom>
          </p:spPr>
        </p:pic>
      </p:grpSp>
      <p:grpSp>
        <p:nvGrpSpPr>
          <p:cNvPr id="4" name="Group 3">
            <a:extLst>
              <a:ext uri="{FF2B5EF4-FFF2-40B4-BE49-F238E27FC236}">
                <a16:creationId xmlns:a16="http://schemas.microsoft.com/office/drawing/2014/main" id="{F451CE3A-16A5-EE29-3A97-9547ABB1E908}"/>
              </a:ext>
            </a:extLst>
          </p:cNvPr>
          <p:cNvGrpSpPr/>
          <p:nvPr/>
        </p:nvGrpSpPr>
        <p:grpSpPr>
          <a:xfrm>
            <a:off x="2884316" y="2916317"/>
            <a:ext cx="2345228" cy="2959551"/>
            <a:chOff x="2859932" y="2604977"/>
            <a:chExt cx="2345228" cy="2959551"/>
          </a:xfrm>
        </p:grpSpPr>
        <p:grpSp>
          <p:nvGrpSpPr>
            <p:cNvPr id="9" name="Group 8">
              <a:extLst>
                <a:ext uri="{FF2B5EF4-FFF2-40B4-BE49-F238E27FC236}">
                  <a16:creationId xmlns:a16="http://schemas.microsoft.com/office/drawing/2014/main" id="{87B19848-A336-39D2-825B-7545DD740C7D}"/>
                </a:ext>
              </a:extLst>
            </p:cNvPr>
            <p:cNvGrpSpPr/>
            <p:nvPr/>
          </p:nvGrpSpPr>
          <p:grpSpPr>
            <a:xfrm>
              <a:off x="2859932" y="2604977"/>
              <a:ext cx="2345228" cy="2959551"/>
              <a:chOff x="1079519" y="2622324"/>
              <a:chExt cx="2345228" cy="2959551"/>
            </a:xfrm>
          </p:grpSpPr>
          <p:sp>
            <p:nvSpPr>
              <p:cNvPr id="11" name="Rectangle: Rounded Corners 10">
                <a:extLst>
                  <a:ext uri="{FF2B5EF4-FFF2-40B4-BE49-F238E27FC236}">
                    <a16:creationId xmlns:a16="http://schemas.microsoft.com/office/drawing/2014/main" id="{C5EDB3D3-84FA-D806-1AC4-162E12BEFC31}"/>
                  </a:ext>
                </a:extLst>
              </p:cNvPr>
              <p:cNvSpPr/>
              <p:nvPr/>
            </p:nvSpPr>
            <p:spPr>
              <a:xfrm>
                <a:off x="1616340" y="2622324"/>
                <a:ext cx="1271587" cy="1303867"/>
              </a:xfrm>
              <a:prstGeom prst="roundRect">
                <a:avLst/>
              </a:prstGeom>
              <a:solidFill>
                <a:srgbClr val="0070C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908F0CEB-D855-3B2B-F0AD-ADAFACFCCDA2}"/>
                  </a:ext>
                </a:extLst>
              </p:cNvPr>
              <p:cNvSpPr txBox="1"/>
              <p:nvPr/>
            </p:nvSpPr>
            <p:spPr>
              <a:xfrm>
                <a:off x="1079519" y="4196880"/>
                <a:ext cx="2345228" cy="1384995"/>
              </a:xfrm>
              <a:prstGeom prst="rect">
                <a:avLst/>
              </a:prstGeom>
              <a:noFill/>
            </p:spPr>
            <p:txBody>
              <a:bodyPr wrap="square" rtlCol="0">
                <a:spAutoFit/>
              </a:bodyPr>
              <a:lstStyle/>
              <a:p>
                <a:pPr algn="ctr"/>
                <a:r>
                  <a:rPr lang="en-US" sz="2800" dirty="0">
                    <a:latin typeface="Abadi" panose="020B0604020104020204" pitchFamily="34" charset="0"/>
                  </a:rPr>
                  <a:t>Assist with Procurement Activities</a:t>
                </a:r>
              </a:p>
            </p:txBody>
          </p:sp>
        </p:grpSp>
        <p:pic>
          <p:nvPicPr>
            <p:cNvPr id="3" name="Graphic 2" descr="Contract with solid fill">
              <a:extLst>
                <a:ext uri="{FF2B5EF4-FFF2-40B4-BE49-F238E27FC236}">
                  <a16:creationId xmlns:a16="http://schemas.microsoft.com/office/drawing/2014/main" id="{0A66CD98-F5B7-1C75-FEEB-08CCAEADDA0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455216" y="2679580"/>
              <a:ext cx="1154660" cy="1154660"/>
            </a:xfrm>
            <a:prstGeom prst="rect">
              <a:avLst/>
            </a:prstGeom>
          </p:spPr>
        </p:pic>
      </p:grpSp>
    </p:spTree>
    <p:extLst>
      <p:ext uri="{BB962C8B-B14F-4D97-AF65-F5344CB8AC3E}">
        <p14:creationId xmlns:p14="http://schemas.microsoft.com/office/powerpoint/2010/main" val="4068808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p:txBody>
          <a:bodyPr>
            <a:normAutofit/>
          </a:bodyPr>
          <a:lstStyle/>
          <a:p>
            <a:pPr marL="0" indent="0">
              <a:buNone/>
            </a:pPr>
            <a:r>
              <a:rPr lang="en-US" sz="2800" dirty="0">
                <a:solidFill>
                  <a:srgbClr val="0070C0"/>
                </a:solidFill>
                <a:latin typeface="Abadi" panose="020B0604020104020204" pitchFamily="34" charset="0"/>
              </a:rPr>
              <a:t>Which of the following is NOT done as part of PTIP?</a:t>
            </a:r>
          </a:p>
          <a:p>
            <a:pPr marL="457200" lvl="1" indent="0">
              <a:buNone/>
            </a:pPr>
            <a:r>
              <a:rPr lang="en-US" sz="2800" dirty="0">
                <a:latin typeface="Abadi" panose="020B0604020104020204" pitchFamily="34" charset="0"/>
              </a:rPr>
              <a:t>A. Develop and evaluate alternatives</a:t>
            </a:r>
          </a:p>
          <a:p>
            <a:pPr marL="457200" lvl="1" indent="0">
              <a:buNone/>
            </a:pPr>
            <a:r>
              <a:rPr lang="en-US" sz="2800" dirty="0">
                <a:latin typeface="Abadi" panose="020B0604020104020204" pitchFamily="34" charset="0"/>
              </a:rPr>
              <a:t>B. Develop a schedule</a:t>
            </a:r>
          </a:p>
          <a:p>
            <a:pPr marL="457200" lvl="1" indent="0">
              <a:buNone/>
            </a:pPr>
            <a:r>
              <a:rPr lang="en-US" sz="2800" dirty="0">
                <a:latin typeface="Abadi" panose="020B0604020104020204" pitchFamily="34" charset="0"/>
              </a:rPr>
              <a:t>C. Evaluate potential risks or challenges</a:t>
            </a:r>
          </a:p>
          <a:p>
            <a:pPr marL="0" indent="0">
              <a:buNone/>
            </a:pPr>
            <a:endParaRPr lang="en-US" dirty="0"/>
          </a:p>
          <a:p>
            <a:pPr marL="457200" lvl="1" indent="0">
              <a:buNone/>
            </a:pPr>
            <a:endParaRPr lang="en-US" dirty="0"/>
          </a:p>
        </p:txBody>
      </p:sp>
      <p:sp>
        <p:nvSpPr>
          <p:cNvPr id="5" name="Title 4">
            <a:extLst>
              <a:ext uri="{FF2B5EF4-FFF2-40B4-BE49-F238E27FC236}">
                <a16:creationId xmlns:a16="http://schemas.microsoft.com/office/drawing/2014/main" id="{B9769375-E271-F7C5-D2B3-63CAB80A6733}"/>
              </a:ext>
            </a:extLst>
          </p:cNvPr>
          <p:cNvSpPr>
            <a:spLocks noGrp="1"/>
          </p:cNvSpPr>
          <p:nvPr>
            <p:ph type="title"/>
          </p:nvPr>
        </p:nvSpPr>
        <p:spPr/>
        <p:txBody>
          <a:bodyPr/>
          <a:lstStyle/>
          <a:p>
            <a:endParaRPr lang="en-US"/>
          </a:p>
        </p:txBody>
      </p:sp>
      <p:sp>
        <p:nvSpPr>
          <p:cNvPr id="9" name="Title 1">
            <a:extLst>
              <a:ext uri="{FF2B5EF4-FFF2-40B4-BE49-F238E27FC236}">
                <a16:creationId xmlns:a16="http://schemas.microsoft.com/office/drawing/2014/main" id="{B52E2D18-C522-1DA4-5B2B-D89BDB63382F}"/>
              </a:ext>
            </a:extLst>
          </p:cNvPr>
          <p:cNvSpPr txBox="1">
            <a:spLocks/>
          </p:cNvSpPr>
          <p:nvPr/>
        </p:nvSpPr>
        <p:spPr>
          <a:xfrm>
            <a:off x="1295401" y="982131"/>
            <a:ext cx="9601196" cy="1303867"/>
          </a:xfrm>
          <a:prstGeom prst="rect">
            <a:avLst/>
          </a:prstGeom>
          <a:solidFill>
            <a:schemeClr val="accent1">
              <a:lumMod val="60000"/>
              <a:lumOff val="40000"/>
            </a:schemeClr>
          </a:solidFill>
          <a:effectLst/>
          <a:sp3d>
            <a:bevelB w="82550"/>
          </a:sp3d>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rgbClr val="0070C0"/>
                </a:solidFill>
                <a:latin typeface="Abadi" panose="020B0604020104020204" pitchFamily="34" charset="0"/>
              </a:rPr>
              <a:t>PTIP Review </a:t>
            </a:r>
          </a:p>
        </p:txBody>
      </p:sp>
      <p:pic>
        <p:nvPicPr>
          <p:cNvPr id="10" name="Graphic 9" descr="Classroom with solid fill">
            <a:extLst>
              <a:ext uri="{FF2B5EF4-FFF2-40B4-BE49-F238E27FC236}">
                <a16:creationId xmlns:a16="http://schemas.microsoft.com/office/drawing/2014/main" id="{037C413E-6880-57B7-778B-4BBE6FF94D3E}"/>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3604958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PTIP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600" dirty="0">
                <a:solidFill>
                  <a:srgbClr val="0070C0"/>
                </a:solidFill>
                <a:latin typeface="Abadi" panose="020B0604020104020204" pitchFamily="34" charset="0"/>
              </a:rPr>
              <a:t>The government estimator is responsible for the PTIP process.</a:t>
            </a:r>
          </a:p>
          <a:p>
            <a:pPr marL="0" indent="0">
              <a:buNone/>
            </a:pPr>
            <a:endParaRPr lang="en-US" sz="2800" dirty="0">
              <a:solidFill>
                <a:srgbClr val="0070C0"/>
              </a:solidFill>
              <a:latin typeface="Abadi" panose="020B0604020104020204" pitchFamily="34" charset="0"/>
            </a:endParaRPr>
          </a:p>
          <a:p>
            <a:pPr marL="0" indent="0">
              <a:buNone/>
            </a:pPr>
            <a:endParaRPr lang="en-US" sz="2800" dirty="0">
              <a:latin typeface="Abadi" panose="020B0604020104020204" pitchFamily="34" charset="0"/>
            </a:endParaRPr>
          </a:p>
          <a:p>
            <a:endParaRPr lang="en-US" sz="2800" dirty="0">
              <a:solidFill>
                <a:srgbClr val="0070C0"/>
              </a:solidFill>
              <a:latin typeface="Abadi" panose="020B0604020104020204" pitchFamily="34" charset="0"/>
            </a:endParaRP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C52BD6F8-909C-3DA5-6224-AAC94CAF5DC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
        <p:nvSpPr>
          <p:cNvPr id="9" name="TextBox 8">
            <a:extLst>
              <a:ext uri="{FF2B5EF4-FFF2-40B4-BE49-F238E27FC236}">
                <a16:creationId xmlns:a16="http://schemas.microsoft.com/office/drawing/2014/main" id="{AA90380E-4F34-753D-17D3-FFF5696E0F7D}"/>
              </a:ext>
            </a:extLst>
          </p:cNvPr>
          <p:cNvSpPr txBox="1"/>
          <p:nvPr/>
        </p:nvSpPr>
        <p:spPr>
          <a:xfrm>
            <a:off x="3731508" y="4346791"/>
            <a:ext cx="1826330" cy="646331"/>
          </a:xfrm>
          <a:prstGeom prst="rect">
            <a:avLst/>
          </a:prstGeom>
          <a:noFill/>
        </p:spPr>
        <p:txBody>
          <a:bodyPr wrap="square" rtlCol="0">
            <a:spAutoFit/>
          </a:bodyPr>
          <a:lstStyle/>
          <a:p>
            <a:r>
              <a:rPr lang="en-US" sz="3600" dirty="0">
                <a:latin typeface="Abadi" panose="020B0604020104020204" pitchFamily="34" charset="0"/>
              </a:rPr>
              <a:t>True</a:t>
            </a:r>
          </a:p>
        </p:txBody>
      </p:sp>
      <p:sp>
        <p:nvSpPr>
          <p:cNvPr id="10" name="TextBox 9">
            <a:extLst>
              <a:ext uri="{FF2B5EF4-FFF2-40B4-BE49-F238E27FC236}">
                <a16:creationId xmlns:a16="http://schemas.microsoft.com/office/drawing/2014/main" id="{E16CD73D-4252-4D29-A1BF-445989512CF4}"/>
              </a:ext>
            </a:extLst>
          </p:cNvPr>
          <p:cNvSpPr txBox="1"/>
          <p:nvPr/>
        </p:nvSpPr>
        <p:spPr>
          <a:xfrm>
            <a:off x="6596507" y="4346789"/>
            <a:ext cx="1826330" cy="646331"/>
          </a:xfrm>
          <a:prstGeom prst="rect">
            <a:avLst/>
          </a:prstGeom>
          <a:noFill/>
        </p:spPr>
        <p:txBody>
          <a:bodyPr wrap="square" rtlCol="0">
            <a:spAutoFit/>
          </a:bodyPr>
          <a:lstStyle/>
          <a:p>
            <a:r>
              <a:rPr lang="en-US" sz="3600" dirty="0">
                <a:latin typeface="Abadi" panose="020B0604020104020204" pitchFamily="34" charset="0"/>
              </a:rPr>
              <a:t>False</a:t>
            </a:r>
          </a:p>
        </p:txBody>
      </p:sp>
      <p:sp>
        <p:nvSpPr>
          <p:cNvPr id="11" name="TextBox 10">
            <a:extLst>
              <a:ext uri="{FF2B5EF4-FFF2-40B4-BE49-F238E27FC236}">
                <a16:creationId xmlns:a16="http://schemas.microsoft.com/office/drawing/2014/main" id="{6B14E54A-D684-F18D-F724-EA2056071ECE}"/>
              </a:ext>
            </a:extLst>
          </p:cNvPr>
          <p:cNvSpPr txBox="1"/>
          <p:nvPr/>
        </p:nvSpPr>
        <p:spPr>
          <a:xfrm>
            <a:off x="5366624" y="4346790"/>
            <a:ext cx="1826330" cy="646331"/>
          </a:xfrm>
          <a:prstGeom prst="rect">
            <a:avLst/>
          </a:prstGeom>
          <a:noFill/>
        </p:spPr>
        <p:txBody>
          <a:bodyPr wrap="square" rtlCol="0">
            <a:spAutoFit/>
          </a:bodyPr>
          <a:lstStyle/>
          <a:p>
            <a:r>
              <a:rPr lang="en-US" sz="3600" dirty="0">
                <a:latin typeface="Abadi" panose="020B0604020104020204" pitchFamily="34" charset="0"/>
              </a:rPr>
              <a:t>or </a:t>
            </a:r>
          </a:p>
        </p:txBody>
      </p:sp>
    </p:spTree>
    <p:extLst>
      <p:ext uri="{BB962C8B-B14F-4D97-AF65-F5344CB8AC3E}">
        <p14:creationId xmlns:p14="http://schemas.microsoft.com/office/powerpoint/2010/main" val="221183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normAutofit/>
          </a:bodyPr>
          <a:lstStyle/>
          <a:p>
            <a:r>
              <a:rPr lang="en-US" dirty="0">
                <a:solidFill>
                  <a:srgbClr val="0070C0"/>
                </a:solidFill>
                <a:latin typeface="Abadi" panose="020B0604020104020204" pitchFamily="34" charset="0"/>
              </a:rPr>
              <a:t>PTIP: Summary</a:t>
            </a:r>
            <a:endParaRPr lang="en-US" sz="2000" dirty="0">
              <a:solidFill>
                <a:srgbClr val="0070C0"/>
              </a:solidFill>
              <a:latin typeface="Abadi" panose="020B0604020104020204" pitchFamily="34" charset="0"/>
            </a:endParaRPr>
          </a:p>
        </p:txBody>
      </p:sp>
      <p:grpSp>
        <p:nvGrpSpPr>
          <p:cNvPr id="13" name="Group 12">
            <a:extLst>
              <a:ext uri="{FF2B5EF4-FFF2-40B4-BE49-F238E27FC236}">
                <a16:creationId xmlns:a16="http://schemas.microsoft.com/office/drawing/2014/main" id="{21C7528F-BEC8-CF99-3101-597E115C40E9}"/>
              </a:ext>
            </a:extLst>
          </p:cNvPr>
          <p:cNvGrpSpPr/>
          <p:nvPr/>
        </p:nvGrpSpPr>
        <p:grpSpPr>
          <a:xfrm>
            <a:off x="4728108" y="2679580"/>
            <a:ext cx="2345228" cy="3305913"/>
            <a:chOff x="2079644" y="2664680"/>
            <a:chExt cx="2345228" cy="3305913"/>
          </a:xfrm>
        </p:grpSpPr>
        <p:grpSp>
          <p:nvGrpSpPr>
            <p:cNvPr id="14" name="Group 13">
              <a:extLst>
                <a:ext uri="{FF2B5EF4-FFF2-40B4-BE49-F238E27FC236}">
                  <a16:creationId xmlns:a16="http://schemas.microsoft.com/office/drawing/2014/main" id="{175DEAC0-EC37-A335-5C3E-3E4F457F1269}"/>
                </a:ext>
              </a:extLst>
            </p:cNvPr>
            <p:cNvGrpSpPr/>
            <p:nvPr/>
          </p:nvGrpSpPr>
          <p:grpSpPr>
            <a:xfrm>
              <a:off x="2079644" y="2664680"/>
              <a:ext cx="2345228" cy="3305913"/>
              <a:chOff x="1079519" y="2622324"/>
              <a:chExt cx="2345228" cy="3305913"/>
            </a:xfrm>
          </p:grpSpPr>
          <p:sp>
            <p:nvSpPr>
              <p:cNvPr id="16" name="Rectangle: Rounded Corners 15">
                <a:extLst>
                  <a:ext uri="{FF2B5EF4-FFF2-40B4-BE49-F238E27FC236}">
                    <a16:creationId xmlns:a16="http://schemas.microsoft.com/office/drawing/2014/main" id="{FF8C3588-43A4-AC77-7CB0-0C1D7535C172}"/>
                  </a:ext>
                </a:extLst>
              </p:cNvPr>
              <p:cNvSpPr/>
              <p:nvPr/>
            </p:nvSpPr>
            <p:spPr>
              <a:xfrm>
                <a:off x="1616340" y="2622324"/>
                <a:ext cx="1271587" cy="1303867"/>
              </a:xfrm>
              <a:prstGeom prst="roundRect">
                <a:avLst/>
              </a:prstGeom>
              <a:solidFill>
                <a:srgbClr val="92D05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E90AE0F2-D9A8-082B-295C-45648E45B03D}"/>
                  </a:ext>
                </a:extLst>
              </p:cNvPr>
              <p:cNvSpPr txBox="1"/>
              <p:nvPr/>
            </p:nvSpPr>
            <p:spPr>
              <a:xfrm>
                <a:off x="1079519" y="4112355"/>
                <a:ext cx="2345228" cy="1815882"/>
              </a:xfrm>
              <a:prstGeom prst="rect">
                <a:avLst/>
              </a:prstGeom>
              <a:noFill/>
            </p:spPr>
            <p:txBody>
              <a:bodyPr wrap="square" rtlCol="0">
                <a:spAutoFit/>
              </a:bodyPr>
              <a:lstStyle/>
              <a:p>
                <a:pPr algn="ctr"/>
                <a:r>
                  <a:rPr lang="en-US" sz="2800" dirty="0">
                    <a:latin typeface="Abadi" panose="020B0604020104020204" pitchFamily="34" charset="0"/>
                  </a:rPr>
                  <a:t>Keeps Project on schedule, scope, &amp; budget</a:t>
                </a:r>
              </a:p>
            </p:txBody>
          </p:sp>
        </p:grpSp>
        <p:pic>
          <p:nvPicPr>
            <p:cNvPr id="15" name="Graphic 14" descr="Smiling face outline with solid fill">
              <a:extLst>
                <a:ext uri="{FF2B5EF4-FFF2-40B4-BE49-F238E27FC236}">
                  <a16:creationId xmlns:a16="http://schemas.microsoft.com/office/drawing/2014/main" id="{A9E7427C-C353-7955-8E6C-DFB5A723C97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674928" y="2739283"/>
              <a:ext cx="1154660" cy="1154660"/>
            </a:xfrm>
            <a:prstGeom prst="rect">
              <a:avLst/>
            </a:prstGeom>
          </p:spPr>
        </p:pic>
      </p:grpSp>
      <p:grpSp>
        <p:nvGrpSpPr>
          <p:cNvPr id="18" name="Group 17">
            <a:extLst>
              <a:ext uri="{FF2B5EF4-FFF2-40B4-BE49-F238E27FC236}">
                <a16:creationId xmlns:a16="http://schemas.microsoft.com/office/drawing/2014/main" id="{724301FD-84D4-1253-542F-0E0DBD3DA3DA}"/>
              </a:ext>
            </a:extLst>
          </p:cNvPr>
          <p:cNvGrpSpPr/>
          <p:nvPr/>
        </p:nvGrpSpPr>
        <p:grpSpPr>
          <a:xfrm>
            <a:off x="1300007" y="2679580"/>
            <a:ext cx="2345228" cy="2875026"/>
            <a:chOff x="2079644" y="2664680"/>
            <a:chExt cx="2345228" cy="2875026"/>
          </a:xfrm>
        </p:grpSpPr>
        <p:grpSp>
          <p:nvGrpSpPr>
            <p:cNvPr id="19" name="Group 18">
              <a:extLst>
                <a:ext uri="{FF2B5EF4-FFF2-40B4-BE49-F238E27FC236}">
                  <a16:creationId xmlns:a16="http://schemas.microsoft.com/office/drawing/2014/main" id="{8E07B9B2-F953-7104-AEB0-FD0EC8397A08}"/>
                </a:ext>
              </a:extLst>
            </p:cNvPr>
            <p:cNvGrpSpPr/>
            <p:nvPr/>
          </p:nvGrpSpPr>
          <p:grpSpPr>
            <a:xfrm>
              <a:off x="2079644" y="2664680"/>
              <a:ext cx="2345228" cy="2875026"/>
              <a:chOff x="1079519" y="2622324"/>
              <a:chExt cx="2345228" cy="2875026"/>
            </a:xfrm>
          </p:grpSpPr>
          <p:sp>
            <p:nvSpPr>
              <p:cNvPr id="21" name="Rectangle: Rounded Corners 20">
                <a:extLst>
                  <a:ext uri="{FF2B5EF4-FFF2-40B4-BE49-F238E27FC236}">
                    <a16:creationId xmlns:a16="http://schemas.microsoft.com/office/drawing/2014/main" id="{629A20AD-2DC7-1391-BBB7-B2ED2645FDB5}"/>
                  </a:ext>
                </a:extLst>
              </p:cNvPr>
              <p:cNvSpPr/>
              <p:nvPr/>
            </p:nvSpPr>
            <p:spPr>
              <a:xfrm>
                <a:off x="1616340" y="2622324"/>
                <a:ext cx="1271587" cy="1303867"/>
              </a:xfrm>
              <a:prstGeom prst="roundRect">
                <a:avLst/>
              </a:prstGeom>
              <a:solidFill>
                <a:srgbClr val="92D05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C454D5B9-3DF3-50CF-3F4D-956DAEDE4DDD}"/>
                  </a:ext>
                </a:extLst>
              </p:cNvPr>
              <p:cNvSpPr txBox="1"/>
              <p:nvPr/>
            </p:nvSpPr>
            <p:spPr>
              <a:xfrm>
                <a:off x="1079519" y="4112355"/>
                <a:ext cx="2345228" cy="1384995"/>
              </a:xfrm>
              <a:prstGeom prst="rect">
                <a:avLst/>
              </a:prstGeom>
              <a:noFill/>
            </p:spPr>
            <p:txBody>
              <a:bodyPr wrap="square" rtlCol="0">
                <a:spAutoFit/>
              </a:bodyPr>
              <a:lstStyle/>
              <a:p>
                <a:pPr algn="ctr"/>
                <a:r>
                  <a:rPr lang="en-US" sz="2800" dirty="0">
                    <a:latin typeface="Abadi" panose="020B0604020104020204" pitchFamily="34" charset="0"/>
                  </a:rPr>
                  <a:t>Starts the Project Lifecycle</a:t>
                </a:r>
              </a:p>
            </p:txBody>
          </p:sp>
        </p:grpSp>
        <p:pic>
          <p:nvPicPr>
            <p:cNvPr id="20" name="Graphic 19" descr="Continuous Improvement with solid fill">
              <a:extLst>
                <a:ext uri="{FF2B5EF4-FFF2-40B4-BE49-F238E27FC236}">
                  <a16:creationId xmlns:a16="http://schemas.microsoft.com/office/drawing/2014/main" id="{4CD23BF9-BCA2-E248-4B40-C51CA3DEA81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674928" y="2739283"/>
              <a:ext cx="1154660" cy="1154660"/>
            </a:xfrm>
            <a:prstGeom prst="rect">
              <a:avLst/>
            </a:prstGeom>
          </p:spPr>
        </p:pic>
      </p:grpSp>
      <p:grpSp>
        <p:nvGrpSpPr>
          <p:cNvPr id="9" name="Group 8">
            <a:extLst>
              <a:ext uri="{FF2B5EF4-FFF2-40B4-BE49-F238E27FC236}">
                <a16:creationId xmlns:a16="http://schemas.microsoft.com/office/drawing/2014/main" id="{87B19848-A336-39D2-825B-7545DD740C7D}"/>
              </a:ext>
            </a:extLst>
          </p:cNvPr>
          <p:cNvGrpSpPr/>
          <p:nvPr/>
        </p:nvGrpSpPr>
        <p:grpSpPr>
          <a:xfrm>
            <a:off x="8404930" y="2679580"/>
            <a:ext cx="2345228" cy="2875026"/>
            <a:chOff x="1079519" y="2622324"/>
            <a:chExt cx="2345228" cy="2875026"/>
          </a:xfrm>
        </p:grpSpPr>
        <p:sp>
          <p:nvSpPr>
            <p:cNvPr id="11" name="Rectangle: Rounded Corners 10">
              <a:extLst>
                <a:ext uri="{FF2B5EF4-FFF2-40B4-BE49-F238E27FC236}">
                  <a16:creationId xmlns:a16="http://schemas.microsoft.com/office/drawing/2014/main" id="{C5EDB3D3-84FA-D806-1AC4-162E12BEFC31}"/>
                </a:ext>
              </a:extLst>
            </p:cNvPr>
            <p:cNvSpPr/>
            <p:nvPr/>
          </p:nvSpPr>
          <p:spPr>
            <a:xfrm>
              <a:off x="1616340" y="2622324"/>
              <a:ext cx="1271587" cy="1303867"/>
            </a:xfrm>
            <a:prstGeom prst="roundRect">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908F0CEB-D855-3B2B-F0AD-ADAFACFCCDA2}"/>
                </a:ext>
              </a:extLst>
            </p:cNvPr>
            <p:cNvSpPr txBox="1"/>
            <p:nvPr/>
          </p:nvSpPr>
          <p:spPr>
            <a:xfrm>
              <a:off x="1079519" y="4112355"/>
              <a:ext cx="2345228" cy="1384995"/>
            </a:xfrm>
            <a:prstGeom prst="rect">
              <a:avLst/>
            </a:prstGeom>
            <a:noFill/>
          </p:spPr>
          <p:txBody>
            <a:bodyPr wrap="square" rtlCol="0">
              <a:spAutoFit/>
            </a:bodyPr>
            <a:lstStyle/>
            <a:p>
              <a:pPr algn="ctr"/>
              <a:r>
                <a:rPr lang="en-US" sz="2800" dirty="0">
                  <a:latin typeface="Abadi" panose="020B0604020104020204" pitchFamily="34" charset="0"/>
                </a:rPr>
                <a:t>Promotes a Good Project Start</a:t>
              </a:r>
            </a:p>
          </p:txBody>
        </p:sp>
      </p:grpSp>
      <p:pic>
        <p:nvPicPr>
          <p:cNvPr id="3" name="Graphic 2" descr="Group of people with solid fill">
            <a:extLst>
              <a:ext uri="{FF2B5EF4-FFF2-40B4-BE49-F238E27FC236}">
                <a16:creationId xmlns:a16="http://schemas.microsoft.com/office/drawing/2014/main" id="{4FBA73A0-7E79-C4B4-8D66-B27DE22FCC85}"/>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9000214" y="2754183"/>
            <a:ext cx="1154660" cy="1154660"/>
          </a:xfrm>
          <a:prstGeom prst="rect">
            <a:avLst/>
          </a:prstGeom>
        </p:spPr>
      </p:pic>
    </p:spTree>
    <p:extLst>
      <p:ext uri="{BB962C8B-B14F-4D97-AF65-F5344CB8AC3E}">
        <p14:creationId xmlns:p14="http://schemas.microsoft.com/office/powerpoint/2010/main" val="2143056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5066F8AE-A5C7-4B3E-B1DA-D0B624059BE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736" y="0"/>
            <a:ext cx="12229962" cy="6856214"/>
            <a:chOff x="-15736" y="0"/>
            <a:chExt cx="12229962" cy="6856214"/>
          </a:xfrm>
        </p:grpSpPr>
        <p:pic>
          <p:nvPicPr>
            <p:cNvPr id="16" name="Picture 15">
              <a:extLst>
                <a:ext uri="{FF2B5EF4-FFF2-40B4-BE49-F238E27FC236}">
                  <a16:creationId xmlns:a16="http://schemas.microsoft.com/office/drawing/2014/main" id="{F78E901E-6697-44E3-9533-1457FA4F0488}"/>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7" name="Rectangle 16">
              <a:extLst>
                <a:ext uri="{FF2B5EF4-FFF2-40B4-BE49-F238E27FC236}">
                  <a16:creationId xmlns:a16="http://schemas.microsoft.com/office/drawing/2014/main" id="{C515452A-514A-4763-9932-37302A8D6D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18" name="Picture 17">
              <a:extLst>
                <a:ext uri="{FF2B5EF4-FFF2-40B4-BE49-F238E27FC236}">
                  <a16:creationId xmlns:a16="http://schemas.microsoft.com/office/drawing/2014/main" id="{D0EC146D-CF08-4B34-ADEB-2F0296F98A14}"/>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9" name="Picture 18">
              <a:extLst>
                <a:ext uri="{FF2B5EF4-FFF2-40B4-BE49-F238E27FC236}">
                  <a16:creationId xmlns:a16="http://schemas.microsoft.com/office/drawing/2014/main" id="{E1FBA240-87AB-400A-9292-7DC6F3E55215}"/>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useBgFill="1">
        <p:nvSpPr>
          <p:cNvPr id="21" name="Rectangle 20">
            <a:extLst>
              <a:ext uri="{FF2B5EF4-FFF2-40B4-BE49-F238E27FC236}">
                <a16:creationId xmlns:a16="http://schemas.microsoft.com/office/drawing/2014/main" id="{F733538D-5433-42E7-AA08-DC5FDEDA47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screen shot of a computer&#10;&#10;AI-generated content may be incorrect.">
            <a:extLst>
              <a:ext uri="{FF2B5EF4-FFF2-40B4-BE49-F238E27FC236}">
                <a16:creationId xmlns:a16="http://schemas.microsoft.com/office/drawing/2014/main" id="{4CE80F22-9A41-0840-EE6F-59F5B06BBCEA}"/>
              </a:ext>
            </a:extLst>
          </p:cNvPr>
          <p:cNvPicPr>
            <a:picLocks noChangeAspect="1"/>
          </p:cNvPicPr>
          <p:nvPr/>
        </p:nvPicPr>
        <p:blipFill>
          <a:blip r:embed="rId5"/>
          <a:srcRect/>
          <a:stretch>
            <a:fillRect/>
          </a:stretch>
        </p:blipFill>
        <p:spPr>
          <a:xfrm>
            <a:off x="20" y="10"/>
            <a:ext cx="12191980" cy="6857990"/>
          </a:xfrm>
          <a:prstGeom prst="rect">
            <a:avLst/>
          </a:prstGeom>
        </p:spPr>
      </p:pic>
    </p:spTree>
    <p:extLst>
      <p:ext uri="{BB962C8B-B14F-4D97-AF65-F5344CB8AC3E}">
        <p14:creationId xmlns:p14="http://schemas.microsoft.com/office/powerpoint/2010/main" val="2409779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1A2FF-7007-E804-A72F-1A44BD7E5FDD}"/>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3BBB9F63-1150-F915-0A1C-5107076CDF86}"/>
              </a:ext>
            </a:extLst>
          </p:cNvPr>
          <p:cNvSpPr/>
          <p:nvPr/>
        </p:nvSpPr>
        <p:spPr>
          <a:xfrm>
            <a:off x="429587" y="271837"/>
            <a:ext cx="11338560" cy="62087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9F7BC03-DFB2-AF59-7037-1F20599D65B8}"/>
              </a:ext>
            </a:extLst>
          </p:cNvPr>
          <p:cNvSpPr txBox="1"/>
          <p:nvPr/>
        </p:nvSpPr>
        <p:spPr>
          <a:xfrm>
            <a:off x="2072763" y="1710510"/>
            <a:ext cx="8046471" cy="646331"/>
          </a:xfrm>
          <a:prstGeom prst="rect">
            <a:avLst/>
          </a:prstGeom>
          <a:noFill/>
        </p:spPr>
        <p:txBody>
          <a:bodyPr wrap="square" rtlCol="0">
            <a:spAutoFit/>
          </a:bodyPr>
          <a:lstStyle/>
          <a:p>
            <a:pPr algn="ctr"/>
            <a:r>
              <a:rPr lang="en-US" sz="3600" b="1" dirty="0"/>
              <a:t>Plan Development Process</a:t>
            </a:r>
          </a:p>
        </p:txBody>
      </p:sp>
      <p:sp>
        <p:nvSpPr>
          <p:cNvPr id="7" name="Rectangle: Rounded Corners 6">
            <a:extLst>
              <a:ext uri="{FF2B5EF4-FFF2-40B4-BE49-F238E27FC236}">
                <a16:creationId xmlns:a16="http://schemas.microsoft.com/office/drawing/2014/main" id="{584C6027-BC92-FE9B-08CE-3FE167C1F7D1}"/>
              </a:ext>
            </a:extLst>
          </p:cNvPr>
          <p:cNvSpPr/>
          <p:nvPr/>
        </p:nvSpPr>
        <p:spPr>
          <a:xfrm>
            <a:off x="5085085" y="3584185"/>
            <a:ext cx="1870180"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DF51BF2C-2E16-680A-3395-0581CF947CE1}"/>
              </a:ext>
            </a:extLst>
          </p:cNvPr>
          <p:cNvSpPr/>
          <p:nvPr/>
        </p:nvSpPr>
        <p:spPr>
          <a:xfrm>
            <a:off x="7355832" y="3584185"/>
            <a:ext cx="1930402"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B2A35696-E4BA-4BF9-078F-5CB378020F3F}"/>
              </a:ext>
            </a:extLst>
          </p:cNvPr>
          <p:cNvSpPr/>
          <p:nvPr/>
        </p:nvSpPr>
        <p:spPr>
          <a:xfrm>
            <a:off x="9691035" y="3584185"/>
            <a:ext cx="1930402" cy="838722"/>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CFFFF"/>
              </a:solidFill>
            </a:endParaRPr>
          </a:p>
        </p:txBody>
      </p:sp>
      <p:sp>
        <p:nvSpPr>
          <p:cNvPr id="13" name="Arrow: Up 12">
            <a:extLst>
              <a:ext uri="{FF2B5EF4-FFF2-40B4-BE49-F238E27FC236}">
                <a16:creationId xmlns:a16="http://schemas.microsoft.com/office/drawing/2014/main" id="{71A529FA-A878-A228-5B47-741B79018D31}"/>
              </a:ext>
            </a:extLst>
          </p:cNvPr>
          <p:cNvSpPr/>
          <p:nvPr/>
        </p:nvSpPr>
        <p:spPr>
          <a:xfrm rot="5400000">
            <a:off x="6974758" y="3848263"/>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Up 13">
            <a:extLst>
              <a:ext uri="{FF2B5EF4-FFF2-40B4-BE49-F238E27FC236}">
                <a16:creationId xmlns:a16="http://schemas.microsoft.com/office/drawing/2014/main" id="{4BC78FE9-1690-7DC2-4A96-8DF1E9CEB68F}"/>
              </a:ext>
            </a:extLst>
          </p:cNvPr>
          <p:cNvSpPr/>
          <p:nvPr/>
        </p:nvSpPr>
        <p:spPr>
          <a:xfrm rot="5400000">
            <a:off x="9313979" y="3848263"/>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94135B5C-10C3-5177-AB85-3F8C5AFBFFF1}"/>
              </a:ext>
            </a:extLst>
          </p:cNvPr>
          <p:cNvGrpSpPr/>
          <p:nvPr/>
        </p:nvGrpSpPr>
        <p:grpSpPr>
          <a:xfrm>
            <a:off x="870440" y="3200285"/>
            <a:ext cx="1888230" cy="1691059"/>
            <a:chOff x="2737764" y="3192393"/>
            <a:chExt cx="1888230" cy="1691059"/>
          </a:xfrm>
        </p:grpSpPr>
        <p:sp>
          <p:nvSpPr>
            <p:cNvPr id="6" name="Rectangle: Rounded Corners 5">
              <a:extLst>
                <a:ext uri="{FF2B5EF4-FFF2-40B4-BE49-F238E27FC236}">
                  <a16:creationId xmlns:a16="http://schemas.microsoft.com/office/drawing/2014/main" id="{04A70317-BFA6-A851-B6BA-1579C7E3BAA4}"/>
                </a:ext>
              </a:extLst>
            </p:cNvPr>
            <p:cNvSpPr/>
            <p:nvPr/>
          </p:nvSpPr>
          <p:spPr>
            <a:xfrm>
              <a:off x="2737764" y="3192393"/>
              <a:ext cx="1476482" cy="1691059"/>
            </a:xfrm>
            <a:prstGeom prst="roundRect">
              <a:avLst/>
            </a:prstGeom>
            <a:solidFill>
              <a:srgbClr val="FB815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Arrow: Up 11">
              <a:extLst>
                <a:ext uri="{FF2B5EF4-FFF2-40B4-BE49-F238E27FC236}">
                  <a16:creationId xmlns:a16="http://schemas.microsoft.com/office/drawing/2014/main" id="{B833F881-73CF-9003-C215-B723938F78A6}"/>
                </a:ext>
              </a:extLst>
            </p:cNvPr>
            <p:cNvSpPr/>
            <p:nvPr/>
          </p:nvSpPr>
          <p:spPr>
            <a:xfrm rot="5400000">
              <a:off x="4258250" y="3823273"/>
              <a:ext cx="374905" cy="360583"/>
            </a:xfrm>
            <a:prstGeom prst="upArrow">
              <a:avLst/>
            </a:prstGeom>
            <a:solidFill>
              <a:srgbClr val="FB815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79BA83E4-7269-1AE7-7C98-80E2886102AD}"/>
                </a:ext>
              </a:extLst>
            </p:cNvPr>
            <p:cNvSpPr txBox="1"/>
            <p:nvPr/>
          </p:nvSpPr>
          <p:spPr>
            <a:xfrm>
              <a:off x="2801504" y="3464955"/>
              <a:ext cx="1273990" cy="1077218"/>
            </a:xfrm>
            <a:prstGeom prst="rect">
              <a:avLst/>
            </a:prstGeom>
            <a:noFill/>
            <a:ln>
              <a:noFill/>
            </a:ln>
          </p:spPr>
          <p:txBody>
            <a:bodyPr wrap="square" rtlCol="0">
              <a:spAutoFit/>
            </a:bodyPr>
            <a:lstStyle/>
            <a:p>
              <a:pPr algn="ctr"/>
              <a:r>
                <a:rPr lang="en-US" sz="3200" b="1" dirty="0"/>
                <a:t>PTIP Phase</a:t>
              </a:r>
            </a:p>
          </p:txBody>
        </p:sp>
      </p:grpSp>
      <p:sp>
        <p:nvSpPr>
          <p:cNvPr id="17" name="TextBox 16">
            <a:extLst>
              <a:ext uri="{FF2B5EF4-FFF2-40B4-BE49-F238E27FC236}">
                <a16:creationId xmlns:a16="http://schemas.microsoft.com/office/drawing/2014/main" id="{246CC516-AB28-69CE-93DD-8C2109EB9F21}"/>
              </a:ext>
            </a:extLst>
          </p:cNvPr>
          <p:cNvSpPr txBox="1"/>
          <p:nvPr/>
        </p:nvSpPr>
        <p:spPr>
          <a:xfrm>
            <a:off x="5288231" y="3691872"/>
            <a:ext cx="1510146" cy="707886"/>
          </a:xfrm>
          <a:prstGeom prst="rect">
            <a:avLst/>
          </a:prstGeom>
          <a:noFill/>
        </p:spPr>
        <p:txBody>
          <a:bodyPr wrap="square" rtlCol="0">
            <a:spAutoFit/>
          </a:bodyPr>
          <a:lstStyle/>
          <a:p>
            <a:pPr algn="ctr"/>
            <a:r>
              <a:rPr lang="en-US" sz="2000" b="1" dirty="0"/>
              <a:t>Preliminary Design</a:t>
            </a:r>
          </a:p>
        </p:txBody>
      </p:sp>
      <p:sp>
        <p:nvSpPr>
          <p:cNvPr id="18" name="TextBox 17">
            <a:extLst>
              <a:ext uri="{FF2B5EF4-FFF2-40B4-BE49-F238E27FC236}">
                <a16:creationId xmlns:a16="http://schemas.microsoft.com/office/drawing/2014/main" id="{3A414B50-DEA9-6E5C-76A0-4F12B06366F5}"/>
              </a:ext>
            </a:extLst>
          </p:cNvPr>
          <p:cNvSpPr txBox="1"/>
          <p:nvPr/>
        </p:nvSpPr>
        <p:spPr>
          <a:xfrm>
            <a:off x="7825918" y="3602537"/>
            <a:ext cx="1187685" cy="707886"/>
          </a:xfrm>
          <a:prstGeom prst="rect">
            <a:avLst/>
          </a:prstGeom>
          <a:noFill/>
        </p:spPr>
        <p:txBody>
          <a:bodyPr wrap="square" rtlCol="0">
            <a:spAutoFit/>
          </a:bodyPr>
          <a:lstStyle/>
          <a:p>
            <a:pPr algn="ctr"/>
            <a:r>
              <a:rPr lang="en-US" sz="2000" b="1" dirty="0"/>
              <a:t>Final Design</a:t>
            </a:r>
          </a:p>
        </p:txBody>
      </p:sp>
      <p:sp>
        <p:nvSpPr>
          <p:cNvPr id="19" name="TextBox 18">
            <a:extLst>
              <a:ext uri="{FF2B5EF4-FFF2-40B4-BE49-F238E27FC236}">
                <a16:creationId xmlns:a16="http://schemas.microsoft.com/office/drawing/2014/main" id="{801FC856-AA89-A4A1-6D73-0FAE084E6F80}"/>
              </a:ext>
            </a:extLst>
          </p:cNvPr>
          <p:cNvSpPr txBox="1"/>
          <p:nvPr/>
        </p:nvSpPr>
        <p:spPr>
          <a:xfrm>
            <a:off x="9744344" y="3763618"/>
            <a:ext cx="1810454" cy="400110"/>
          </a:xfrm>
          <a:prstGeom prst="rect">
            <a:avLst/>
          </a:prstGeom>
          <a:noFill/>
        </p:spPr>
        <p:txBody>
          <a:bodyPr wrap="square" rtlCol="0">
            <a:spAutoFit/>
          </a:bodyPr>
          <a:lstStyle/>
          <a:p>
            <a:pPr algn="ctr"/>
            <a:r>
              <a:rPr lang="en-US" sz="2000" b="1" dirty="0"/>
              <a:t>Construction</a:t>
            </a:r>
          </a:p>
        </p:txBody>
      </p:sp>
      <p:sp>
        <p:nvSpPr>
          <p:cNvPr id="11" name="Rectangle: Rounded Corners 10">
            <a:extLst>
              <a:ext uri="{FF2B5EF4-FFF2-40B4-BE49-F238E27FC236}">
                <a16:creationId xmlns:a16="http://schemas.microsoft.com/office/drawing/2014/main" id="{2972149E-DD54-CF2F-811D-EE4FA1632FCC}"/>
              </a:ext>
            </a:extLst>
          </p:cNvPr>
          <p:cNvSpPr/>
          <p:nvPr/>
        </p:nvSpPr>
        <p:spPr>
          <a:xfrm>
            <a:off x="2813291" y="3609091"/>
            <a:ext cx="1870180"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F9E9D7C9-AEA7-9BB0-F9B8-5683BB901F3C}"/>
              </a:ext>
            </a:extLst>
          </p:cNvPr>
          <p:cNvSpPr txBox="1"/>
          <p:nvPr/>
        </p:nvSpPr>
        <p:spPr>
          <a:xfrm>
            <a:off x="2996358" y="3675970"/>
            <a:ext cx="1510146" cy="707886"/>
          </a:xfrm>
          <a:prstGeom prst="rect">
            <a:avLst/>
          </a:prstGeom>
          <a:noFill/>
        </p:spPr>
        <p:txBody>
          <a:bodyPr wrap="square" rtlCol="0">
            <a:spAutoFit/>
          </a:bodyPr>
          <a:lstStyle/>
          <a:p>
            <a:pPr algn="ctr"/>
            <a:r>
              <a:rPr lang="en-US" sz="2000" b="1" dirty="0"/>
              <a:t>Concept Phase</a:t>
            </a:r>
          </a:p>
        </p:txBody>
      </p:sp>
      <p:sp>
        <p:nvSpPr>
          <p:cNvPr id="21" name="Arrow: Up 20">
            <a:extLst>
              <a:ext uri="{FF2B5EF4-FFF2-40B4-BE49-F238E27FC236}">
                <a16:creationId xmlns:a16="http://schemas.microsoft.com/office/drawing/2014/main" id="{32F9FB0D-8E8D-5B27-03F0-65D055A4B756}"/>
              </a:ext>
            </a:extLst>
          </p:cNvPr>
          <p:cNvSpPr/>
          <p:nvPr/>
        </p:nvSpPr>
        <p:spPr>
          <a:xfrm rot="5400000">
            <a:off x="4707302" y="3854816"/>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049AAA17-2F18-89A3-2604-3586B43C5EC9}"/>
              </a:ext>
            </a:extLst>
          </p:cNvPr>
          <p:cNvSpPr txBox="1"/>
          <p:nvPr/>
        </p:nvSpPr>
        <p:spPr>
          <a:xfrm>
            <a:off x="907277" y="5091435"/>
            <a:ext cx="2908819" cy="954107"/>
          </a:xfrm>
          <a:prstGeom prst="rect">
            <a:avLst/>
          </a:prstGeom>
          <a:noFill/>
        </p:spPr>
        <p:txBody>
          <a:bodyPr wrap="square" rtlCol="0">
            <a:spAutoFit/>
          </a:bodyPr>
          <a:lstStyle/>
          <a:p>
            <a:r>
              <a:rPr lang="en-US" sz="2800" b="1" dirty="0"/>
              <a:t>Project Team </a:t>
            </a:r>
          </a:p>
          <a:p>
            <a:r>
              <a:rPr lang="en-US" sz="2800" b="1" dirty="0"/>
              <a:t>Initiation Process</a:t>
            </a:r>
          </a:p>
        </p:txBody>
      </p:sp>
    </p:spTree>
    <p:extLst>
      <p:ext uri="{BB962C8B-B14F-4D97-AF65-F5344CB8AC3E}">
        <p14:creationId xmlns:p14="http://schemas.microsoft.com/office/powerpoint/2010/main" val="686226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1" presetClass="entr" presetSubtype="0" fill="hold" grpId="0" nodeType="afterEffect">
                                  <p:stCondLst>
                                    <p:cond delay="100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lstStyle/>
          <a:p>
            <a:r>
              <a:rPr lang="en-US" dirty="0">
                <a:solidFill>
                  <a:srgbClr val="0070C0"/>
                </a:solidFill>
                <a:latin typeface="Abadi" panose="020B0604020104020204" pitchFamily="34" charset="0"/>
              </a:rPr>
              <a:t>When is PTIP Required?</a:t>
            </a:r>
          </a:p>
        </p:txBody>
      </p:sp>
      <p:sp>
        <p:nvSpPr>
          <p:cNvPr id="35" name="TextBox 34">
            <a:extLst>
              <a:ext uri="{FF2B5EF4-FFF2-40B4-BE49-F238E27FC236}">
                <a16:creationId xmlns:a16="http://schemas.microsoft.com/office/drawing/2014/main" id="{DB30445E-ACC8-BD48-DF74-88ED73847E00}"/>
              </a:ext>
            </a:extLst>
          </p:cNvPr>
          <p:cNvSpPr txBox="1"/>
          <p:nvPr/>
        </p:nvSpPr>
        <p:spPr>
          <a:xfrm>
            <a:off x="9339943" y="6396335"/>
            <a:ext cx="2909207" cy="461665"/>
          </a:xfrm>
          <a:prstGeom prst="rect">
            <a:avLst/>
          </a:prstGeom>
          <a:noFill/>
        </p:spPr>
        <p:txBody>
          <a:bodyPr wrap="square" rtlCol="0">
            <a:spAutoFit/>
          </a:bodyPr>
          <a:lstStyle/>
          <a:p>
            <a:r>
              <a:rPr lang="en-US" sz="2400" dirty="0">
                <a:latin typeface="Abadi" panose="020B0604020104020204" pitchFamily="34" charset="0"/>
              </a:rPr>
              <a:t>PDP Chapter 4.6</a:t>
            </a:r>
          </a:p>
        </p:txBody>
      </p:sp>
      <p:sp>
        <p:nvSpPr>
          <p:cNvPr id="3" name="TextBox 2">
            <a:extLst>
              <a:ext uri="{FF2B5EF4-FFF2-40B4-BE49-F238E27FC236}">
                <a16:creationId xmlns:a16="http://schemas.microsoft.com/office/drawing/2014/main" id="{7F94DA04-67D1-BD63-6CCE-EBBFCF7013A9}"/>
              </a:ext>
            </a:extLst>
          </p:cNvPr>
          <p:cNvSpPr txBox="1"/>
          <p:nvPr/>
        </p:nvSpPr>
        <p:spPr>
          <a:xfrm>
            <a:off x="1481328" y="2756120"/>
            <a:ext cx="8948928" cy="1384995"/>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badi" panose="020B0604020104020204" pitchFamily="34" charset="0"/>
              </a:rPr>
              <a:t>Project is </a:t>
            </a:r>
            <a:r>
              <a:rPr lang="en-US" sz="2800" b="1" dirty="0">
                <a:solidFill>
                  <a:srgbClr val="0070C0"/>
                </a:solidFill>
                <a:latin typeface="Abadi" panose="020B0604020104020204" pitchFamily="34" charset="0"/>
              </a:rPr>
              <a:t>GDOT Sponsored</a:t>
            </a:r>
            <a:endParaRPr lang="en-US" sz="2800" dirty="0">
              <a:latin typeface="Abadi" panose="020B0604020104020204" pitchFamily="34" charset="0"/>
            </a:endParaRPr>
          </a:p>
          <a:p>
            <a:endParaRPr lang="en-US" sz="2800" b="1" dirty="0">
              <a:solidFill>
                <a:srgbClr val="0070C0"/>
              </a:solidFill>
              <a:latin typeface="Abadi" panose="020B0604020104020204" pitchFamily="34" charset="0"/>
            </a:endParaRPr>
          </a:p>
          <a:p>
            <a:pPr marL="285750" indent="-285750">
              <a:buFont typeface="Arial" panose="020B0604020202020204" pitchFamily="34" charset="0"/>
              <a:buChar char="•"/>
            </a:pPr>
            <a:r>
              <a:rPr lang="en-US" sz="2800" dirty="0">
                <a:latin typeface="Abadi" panose="020B0604020104020204" pitchFamily="34" charset="0"/>
              </a:rPr>
              <a:t>Project in Capital, Safety and Bridge Programs</a:t>
            </a:r>
          </a:p>
        </p:txBody>
      </p:sp>
      <p:sp>
        <p:nvSpPr>
          <p:cNvPr id="5" name="TextBox 4">
            <a:extLst>
              <a:ext uri="{FF2B5EF4-FFF2-40B4-BE49-F238E27FC236}">
                <a16:creationId xmlns:a16="http://schemas.microsoft.com/office/drawing/2014/main" id="{032ECA1B-57B1-8D11-2ED5-E5FB4DA2E094}"/>
              </a:ext>
            </a:extLst>
          </p:cNvPr>
          <p:cNvSpPr txBox="1"/>
          <p:nvPr/>
        </p:nvSpPr>
        <p:spPr>
          <a:xfrm>
            <a:off x="3279648" y="4879697"/>
            <a:ext cx="5449414" cy="523220"/>
          </a:xfrm>
          <a:prstGeom prst="rect">
            <a:avLst/>
          </a:prstGeom>
          <a:solidFill>
            <a:srgbClr val="FFFF00"/>
          </a:solidFill>
        </p:spPr>
        <p:txBody>
          <a:bodyPr wrap="square" rtlCol="0">
            <a:spAutoFit/>
          </a:bodyPr>
          <a:lstStyle/>
          <a:p>
            <a:r>
              <a:rPr lang="en-US" sz="2800" b="1" dirty="0">
                <a:solidFill>
                  <a:srgbClr val="C00000"/>
                </a:solidFill>
                <a:latin typeface="Abadi" panose="020B0604020104020204" pitchFamily="34" charset="0"/>
              </a:rPr>
              <a:t>NOT required </a:t>
            </a:r>
            <a:r>
              <a:rPr lang="en-US" sz="2800" dirty="0">
                <a:latin typeface="Abadi" panose="020B0604020104020204" pitchFamily="34" charset="0"/>
              </a:rPr>
              <a:t>on all OPD projects</a:t>
            </a:r>
          </a:p>
        </p:txBody>
      </p:sp>
    </p:spTree>
    <p:extLst>
      <p:ext uri="{BB962C8B-B14F-4D97-AF65-F5344CB8AC3E}">
        <p14:creationId xmlns:p14="http://schemas.microsoft.com/office/powerpoint/2010/main" val="4288696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normAutofit/>
          </a:bodyPr>
          <a:lstStyle/>
          <a:p>
            <a:pPr algn="l"/>
            <a:r>
              <a:rPr lang="en-US" dirty="0">
                <a:solidFill>
                  <a:srgbClr val="0070C0"/>
                </a:solidFill>
                <a:latin typeface="Abadi" panose="020B0604020104020204" pitchFamily="34" charset="0"/>
              </a:rPr>
              <a:t>PTIP: Purpose</a:t>
            </a:r>
          </a:p>
        </p:txBody>
      </p:sp>
      <p:grpSp>
        <p:nvGrpSpPr>
          <p:cNvPr id="27" name="Group 26">
            <a:extLst>
              <a:ext uri="{FF2B5EF4-FFF2-40B4-BE49-F238E27FC236}">
                <a16:creationId xmlns:a16="http://schemas.microsoft.com/office/drawing/2014/main" id="{9C12742A-3CEC-1C49-4E37-C1081BB85686}"/>
              </a:ext>
            </a:extLst>
          </p:cNvPr>
          <p:cNvGrpSpPr/>
          <p:nvPr/>
        </p:nvGrpSpPr>
        <p:grpSpPr>
          <a:xfrm>
            <a:off x="1801760" y="2765174"/>
            <a:ext cx="2345228" cy="2528663"/>
            <a:chOff x="2079644" y="2664680"/>
            <a:chExt cx="2345228" cy="2528663"/>
          </a:xfrm>
        </p:grpSpPr>
        <p:grpSp>
          <p:nvGrpSpPr>
            <p:cNvPr id="11" name="Group 10">
              <a:extLst>
                <a:ext uri="{FF2B5EF4-FFF2-40B4-BE49-F238E27FC236}">
                  <a16:creationId xmlns:a16="http://schemas.microsoft.com/office/drawing/2014/main" id="{75853200-2FAA-EA1E-B8C9-184F0FF9C174}"/>
                </a:ext>
              </a:extLst>
            </p:cNvPr>
            <p:cNvGrpSpPr/>
            <p:nvPr/>
          </p:nvGrpSpPr>
          <p:grpSpPr>
            <a:xfrm>
              <a:off x="2079644" y="2664680"/>
              <a:ext cx="2345228" cy="2528663"/>
              <a:chOff x="1079519" y="2622324"/>
              <a:chExt cx="2345228" cy="2528663"/>
            </a:xfrm>
          </p:grpSpPr>
          <p:sp>
            <p:nvSpPr>
              <p:cNvPr id="12" name="Rectangle: Rounded Corners 11">
                <a:extLst>
                  <a:ext uri="{FF2B5EF4-FFF2-40B4-BE49-F238E27FC236}">
                    <a16:creationId xmlns:a16="http://schemas.microsoft.com/office/drawing/2014/main" id="{41CC8AD9-7A82-AA47-6BC2-EF8BAEEFCE7F}"/>
                  </a:ext>
                </a:extLst>
              </p:cNvPr>
              <p:cNvSpPr/>
              <p:nvPr/>
            </p:nvSpPr>
            <p:spPr>
              <a:xfrm>
                <a:off x="1616340" y="2622324"/>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9F0D35E1-8EAB-3DB8-985B-92249788DC3A}"/>
                  </a:ext>
                </a:extLst>
              </p:cNvPr>
              <p:cNvSpPr txBox="1"/>
              <p:nvPr/>
            </p:nvSpPr>
            <p:spPr>
              <a:xfrm>
                <a:off x="1079519" y="4196880"/>
                <a:ext cx="2345228" cy="954107"/>
              </a:xfrm>
              <a:prstGeom prst="rect">
                <a:avLst/>
              </a:prstGeom>
              <a:noFill/>
            </p:spPr>
            <p:txBody>
              <a:bodyPr wrap="square" rtlCol="0">
                <a:spAutoFit/>
              </a:bodyPr>
              <a:lstStyle/>
              <a:p>
                <a:pPr algn="ctr"/>
                <a:r>
                  <a:rPr lang="en-US" sz="2800" dirty="0">
                    <a:latin typeface="Abadi" panose="020B0604020104020204" pitchFamily="34" charset="0"/>
                  </a:rPr>
                  <a:t>Standardizes roles</a:t>
                </a:r>
              </a:p>
            </p:txBody>
          </p:sp>
        </p:grpSp>
        <p:pic>
          <p:nvPicPr>
            <p:cNvPr id="26" name="Graphic 25" descr="Clipboard Checked with solid fill">
              <a:extLst>
                <a:ext uri="{FF2B5EF4-FFF2-40B4-BE49-F238E27FC236}">
                  <a16:creationId xmlns:a16="http://schemas.microsoft.com/office/drawing/2014/main" id="{36775014-F6F2-04CD-9143-F70D5A7D5A15}"/>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674928" y="2739283"/>
              <a:ext cx="1154660" cy="1154660"/>
            </a:xfrm>
            <a:prstGeom prst="rect">
              <a:avLst/>
            </a:prstGeom>
          </p:spPr>
        </p:pic>
      </p:grpSp>
      <p:sp>
        <p:nvSpPr>
          <p:cNvPr id="3" name="TextBox 2">
            <a:extLst>
              <a:ext uri="{FF2B5EF4-FFF2-40B4-BE49-F238E27FC236}">
                <a16:creationId xmlns:a16="http://schemas.microsoft.com/office/drawing/2014/main" id="{C800CD80-59C4-0A28-8B96-4A6E9398FA0C}"/>
              </a:ext>
            </a:extLst>
          </p:cNvPr>
          <p:cNvSpPr txBox="1"/>
          <p:nvPr/>
        </p:nvSpPr>
        <p:spPr>
          <a:xfrm>
            <a:off x="451454" y="6396335"/>
            <a:ext cx="2962656" cy="461665"/>
          </a:xfrm>
          <a:prstGeom prst="rect">
            <a:avLst/>
          </a:prstGeom>
          <a:noFill/>
        </p:spPr>
        <p:txBody>
          <a:bodyPr wrap="square" rtlCol="0">
            <a:spAutoFit/>
          </a:bodyPr>
          <a:lstStyle/>
          <a:p>
            <a:r>
              <a:rPr lang="en-US" sz="2400" dirty="0">
                <a:latin typeface="Abadi" panose="020B0604020104020204" pitchFamily="34" charset="0"/>
              </a:rPr>
              <a:t>PDP Section 4.6</a:t>
            </a:r>
          </a:p>
        </p:txBody>
      </p:sp>
      <p:grpSp>
        <p:nvGrpSpPr>
          <p:cNvPr id="15" name="Group 14">
            <a:extLst>
              <a:ext uri="{FF2B5EF4-FFF2-40B4-BE49-F238E27FC236}">
                <a16:creationId xmlns:a16="http://schemas.microsoft.com/office/drawing/2014/main" id="{C8D64C5D-EB81-2AE1-19E7-FFA244316C87}"/>
              </a:ext>
            </a:extLst>
          </p:cNvPr>
          <p:cNvGrpSpPr/>
          <p:nvPr/>
        </p:nvGrpSpPr>
        <p:grpSpPr>
          <a:xfrm>
            <a:off x="5251748" y="2800243"/>
            <a:ext cx="2345228" cy="2511129"/>
            <a:chOff x="2079644" y="2664680"/>
            <a:chExt cx="2345228" cy="2511129"/>
          </a:xfrm>
        </p:grpSpPr>
        <p:grpSp>
          <p:nvGrpSpPr>
            <p:cNvPr id="16" name="Group 15">
              <a:extLst>
                <a:ext uri="{FF2B5EF4-FFF2-40B4-BE49-F238E27FC236}">
                  <a16:creationId xmlns:a16="http://schemas.microsoft.com/office/drawing/2014/main" id="{D79AC584-6E45-D004-97FC-F5531E56ADFF}"/>
                </a:ext>
              </a:extLst>
            </p:cNvPr>
            <p:cNvGrpSpPr/>
            <p:nvPr/>
          </p:nvGrpSpPr>
          <p:grpSpPr>
            <a:xfrm>
              <a:off x="2079644" y="2664680"/>
              <a:ext cx="2345228" cy="2511129"/>
              <a:chOff x="1079519" y="2622324"/>
              <a:chExt cx="2345228" cy="2511129"/>
            </a:xfrm>
          </p:grpSpPr>
          <p:sp>
            <p:nvSpPr>
              <p:cNvPr id="18" name="Rectangle: Rounded Corners 17">
                <a:extLst>
                  <a:ext uri="{FF2B5EF4-FFF2-40B4-BE49-F238E27FC236}">
                    <a16:creationId xmlns:a16="http://schemas.microsoft.com/office/drawing/2014/main" id="{C5E0552C-6F4D-777F-8F8F-1FBAFD51A2F9}"/>
                  </a:ext>
                </a:extLst>
              </p:cNvPr>
              <p:cNvSpPr/>
              <p:nvPr/>
            </p:nvSpPr>
            <p:spPr>
              <a:xfrm>
                <a:off x="1616340" y="2622324"/>
                <a:ext cx="1271587" cy="1303867"/>
              </a:xfrm>
              <a:prstGeom prst="roundRect">
                <a:avLst/>
              </a:prstGeom>
              <a:solidFill>
                <a:srgbClr val="E27C3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3A958FA0-E337-00E8-DACD-ABA2BF1ED457}"/>
                  </a:ext>
                </a:extLst>
              </p:cNvPr>
              <p:cNvSpPr txBox="1"/>
              <p:nvPr/>
            </p:nvSpPr>
            <p:spPr>
              <a:xfrm>
                <a:off x="1079519" y="4179346"/>
                <a:ext cx="2345228" cy="954107"/>
              </a:xfrm>
              <a:prstGeom prst="rect">
                <a:avLst/>
              </a:prstGeom>
              <a:noFill/>
            </p:spPr>
            <p:txBody>
              <a:bodyPr wrap="square" rtlCol="0">
                <a:spAutoFit/>
              </a:bodyPr>
              <a:lstStyle/>
              <a:p>
                <a:pPr algn="ctr"/>
                <a:r>
                  <a:rPr lang="en-US" sz="2800" dirty="0">
                    <a:latin typeface="Abadi" panose="020B0604020104020204" pitchFamily="34" charset="0"/>
                  </a:rPr>
                  <a:t>Schedule Timeline</a:t>
                </a:r>
              </a:p>
            </p:txBody>
          </p:sp>
        </p:grpSp>
        <p:pic>
          <p:nvPicPr>
            <p:cNvPr id="17" name="Graphic 16" descr="Daily calendar with solid fill">
              <a:extLst>
                <a:ext uri="{FF2B5EF4-FFF2-40B4-BE49-F238E27FC236}">
                  <a16:creationId xmlns:a16="http://schemas.microsoft.com/office/drawing/2014/main" id="{2333627F-033E-5958-B402-85B18CA0284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674928" y="2739283"/>
              <a:ext cx="1154660" cy="1154660"/>
            </a:xfrm>
            <a:prstGeom prst="rect">
              <a:avLst/>
            </a:prstGeom>
          </p:spPr>
        </p:pic>
      </p:grpSp>
      <p:grpSp>
        <p:nvGrpSpPr>
          <p:cNvPr id="20" name="Group 19">
            <a:extLst>
              <a:ext uri="{FF2B5EF4-FFF2-40B4-BE49-F238E27FC236}">
                <a16:creationId xmlns:a16="http://schemas.microsoft.com/office/drawing/2014/main" id="{3380D3E5-11F0-FBB9-B6C8-CB367B4A4BCC}"/>
              </a:ext>
            </a:extLst>
          </p:cNvPr>
          <p:cNvGrpSpPr/>
          <p:nvPr/>
        </p:nvGrpSpPr>
        <p:grpSpPr>
          <a:xfrm>
            <a:off x="8478811" y="2800243"/>
            <a:ext cx="2345228" cy="2516830"/>
            <a:chOff x="2169451" y="2664680"/>
            <a:chExt cx="2345228" cy="2516830"/>
          </a:xfrm>
        </p:grpSpPr>
        <p:grpSp>
          <p:nvGrpSpPr>
            <p:cNvPr id="21" name="Group 20">
              <a:extLst>
                <a:ext uri="{FF2B5EF4-FFF2-40B4-BE49-F238E27FC236}">
                  <a16:creationId xmlns:a16="http://schemas.microsoft.com/office/drawing/2014/main" id="{BF58FFFA-CDA7-A129-2CE6-0F84C5D9D466}"/>
                </a:ext>
              </a:extLst>
            </p:cNvPr>
            <p:cNvGrpSpPr/>
            <p:nvPr/>
          </p:nvGrpSpPr>
          <p:grpSpPr>
            <a:xfrm>
              <a:off x="2169451" y="2664680"/>
              <a:ext cx="2345228" cy="2516830"/>
              <a:chOff x="1169326" y="2622324"/>
              <a:chExt cx="2345228" cy="2516830"/>
            </a:xfrm>
          </p:grpSpPr>
          <p:sp>
            <p:nvSpPr>
              <p:cNvPr id="23" name="Rectangle: Rounded Corners 22">
                <a:extLst>
                  <a:ext uri="{FF2B5EF4-FFF2-40B4-BE49-F238E27FC236}">
                    <a16:creationId xmlns:a16="http://schemas.microsoft.com/office/drawing/2014/main" id="{EFB57E9C-36FD-93D7-29C1-1F49F7850250}"/>
                  </a:ext>
                </a:extLst>
              </p:cNvPr>
              <p:cNvSpPr/>
              <p:nvPr/>
            </p:nvSpPr>
            <p:spPr>
              <a:xfrm>
                <a:off x="1616340" y="2622324"/>
                <a:ext cx="1271587" cy="1303867"/>
              </a:xfrm>
              <a:prstGeom prst="roundRect">
                <a:avLst/>
              </a:prstGeom>
              <a:solidFill>
                <a:srgbClr val="38984A"/>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B1554395-FE9A-D2DD-9705-99C880751A43}"/>
                  </a:ext>
                </a:extLst>
              </p:cNvPr>
              <p:cNvSpPr txBox="1"/>
              <p:nvPr/>
            </p:nvSpPr>
            <p:spPr>
              <a:xfrm>
                <a:off x="1169326" y="4185047"/>
                <a:ext cx="2345228" cy="954107"/>
              </a:xfrm>
              <a:prstGeom prst="rect">
                <a:avLst/>
              </a:prstGeom>
              <a:noFill/>
            </p:spPr>
            <p:txBody>
              <a:bodyPr wrap="square" rtlCol="0">
                <a:spAutoFit/>
              </a:bodyPr>
              <a:lstStyle/>
              <a:p>
                <a:pPr algn="ctr"/>
                <a:r>
                  <a:rPr lang="en-US" sz="2800" dirty="0">
                    <a:latin typeface="Abadi" panose="020B0604020104020204" pitchFamily="34" charset="0"/>
                  </a:rPr>
                  <a:t>Prepares Project </a:t>
                </a:r>
              </a:p>
            </p:txBody>
          </p:sp>
        </p:grpSp>
        <p:pic>
          <p:nvPicPr>
            <p:cNvPr id="22" name="Graphic 21" descr="Chef male with solid fill">
              <a:extLst>
                <a:ext uri="{FF2B5EF4-FFF2-40B4-BE49-F238E27FC236}">
                  <a16:creationId xmlns:a16="http://schemas.microsoft.com/office/drawing/2014/main" id="{82B71D0A-14D8-2C9A-B3F6-D7088E282743}"/>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2674928" y="2739283"/>
              <a:ext cx="1154660" cy="1154660"/>
            </a:xfrm>
            <a:prstGeom prst="rect">
              <a:avLst/>
            </a:prstGeom>
          </p:spPr>
        </p:pic>
      </p:grpSp>
      <p:sp>
        <p:nvSpPr>
          <p:cNvPr id="25" name="Callout: Up Arrow 24">
            <a:extLst>
              <a:ext uri="{FF2B5EF4-FFF2-40B4-BE49-F238E27FC236}">
                <a16:creationId xmlns:a16="http://schemas.microsoft.com/office/drawing/2014/main" id="{5FEE754A-659E-5A68-4690-501862875951}"/>
              </a:ext>
            </a:extLst>
          </p:cNvPr>
          <p:cNvSpPr/>
          <p:nvPr/>
        </p:nvSpPr>
        <p:spPr>
          <a:xfrm>
            <a:off x="7656070" y="5293837"/>
            <a:ext cx="3990710" cy="1303867"/>
          </a:xfrm>
          <a:prstGeom prst="upArrowCallout">
            <a:avLst>
              <a:gd name="adj1" fmla="val 11064"/>
              <a:gd name="adj2" fmla="val 19027"/>
              <a:gd name="adj3" fmla="val 25000"/>
              <a:gd name="adj4" fmla="val 64977"/>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Abadi" panose="020B0604020104020204" pitchFamily="34" charset="0"/>
              </a:rPr>
              <a:t>On schedule, on scope, &amp; on budget</a:t>
            </a:r>
          </a:p>
        </p:txBody>
      </p:sp>
    </p:spTree>
    <p:extLst>
      <p:ext uri="{BB962C8B-B14F-4D97-AF65-F5344CB8AC3E}">
        <p14:creationId xmlns:p14="http://schemas.microsoft.com/office/powerpoint/2010/main" val="927579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par>
                          <p:cTn id="15" fill="hold">
                            <p:stCondLst>
                              <p:cond delay="0"/>
                            </p:stCondLst>
                            <p:childTnLst>
                              <p:par>
                                <p:cTn id="16" presetID="42" presetClass="entr" presetSubtype="0" fill="hold" grpId="0" nodeType="afterEffect">
                                  <p:stCondLst>
                                    <p:cond delay="50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normAutofit/>
          </a:bodyPr>
          <a:lstStyle/>
          <a:p>
            <a:pPr algn="l"/>
            <a:r>
              <a:rPr lang="en-US" dirty="0">
                <a:solidFill>
                  <a:srgbClr val="0070C0"/>
                </a:solidFill>
                <a:latin typeface="Abadi" panose="020B0604020104020204" pitchFamily="34" charset="0"/>
              </a:rPr>
              <a:t>PTIP: “Why” Is It Needed?</a:t>
            </a:r>
          </a:p>
        </p:txBody>
      </p:sp>
      <p:grpSp>
        <p:nvGrpSpPr>
          <p:cNvPr id="27" name="Group 26">
            <a:extLst>
              <a:ext uri="{FF2B5EF4-FFF2-40B4-BE49-F238E27FC236}">
                <a16:creationId xmlns:a16="http://schemas.microsoft.com/office/drawing/2014/main" id="{9C12742A-3CEC-1C49-4E37-C1081BB85686}"/>
              </a:ext>
            </a:extLst>
          </p:cNvPr>
          <p:cNvGrpSpPr/>
          <p:nvPr/>
        </p:nvGrpSpPr>
        <p:grpSpPr>
          <a:xfrm>
            <a:off x="1479842" y="2701147"/>
            <a:ext cx="2345228" cy="2929797"/>
            <a:chOff x="2079644" y="2664680"/>
            <a:chExt cx="2345228" cy="2929797"/>
          </a:xfrm>
        </p:grpSpPr>
        <p:grpSp>
          <p:nvGrpSpPr>
            <p:cNvPr id="11" name="Group 10">
              <a:extLst>
                <a:ext uri="{FF2B5EF4-FFF2-40B4-BE49-F238E27FC236}">
                  <a16:creationId xmlns:a16="http://schemas.microsoft.com/office/drawing/2014/main" id="{75853200-2FAA-EA1E-B8C9-184F0FF9C174}"/>
                </a:ext>
              </a:extLst>
            </p:cNvPr>
            <p:cNvGrpSpPr/>
            <p:nvPr/>
          </p:nvGrpSpPr>
          <p:grpSpPr>
            <a:xfrm>
              <a:off x="2079644" y="2664680"/>
              <a:ext cx="2345228" cy="2929797"/>
              <a:chOff x="1079519" y="2622324"/>
              <a:chExt cx="2345228" cy="2929797"/>
            </a:xfrm>
          </p:grpSpPr>
          <p:sp>
            <p:nvSpPr>
              <p:cNvPr id="12" name="Rectangle: Rounded Corners 11">
                <a:extLst>
                  <a:ext uri="{FF2B5EF4-FFF2-40B4-BE49-F238E27FC236}">
                    <a16:creationId xmlns:a16="http://schemas.microsoft.com/office/drawing/2014/main" id="{41CC8AD9-7A82-AA47-6BC2-EF8BAEEFCE7F}"/>
                  </a:ext>
                </a:extLst>
              </p:cNvPr>
              <p:cNvSpPr/>
              <p:nvPr/>
            </p:nvSpPr>
            <p:spPr>
              <a:xfrm>
                <a:off x="1616340" y="2622324"/>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9F0D35E1-8EAB-3DB8-985B-92249788DC3A}"/>
                  </a:ext>
                </a:extLst>
              </p:cNvPr>
              <p:cNvSpPr txBox="1"/>
              <p:nvPr/>
            </p:nvSpPr>
            <p:spPr>
              <a:xfrm>
                <a:off x="1079519" y="4167126"/>
                <a:ext cx="2345228" cy="1384995"/>
              </a:xfrm>
              <a:prstGeom prst="rect">
                <a:avLst/>
              </a:prstGeom>
              <a:noFill/>
            </p:spPr>
            <p:txBody>
              <a:bodyPr wrap="square" rtlCol="0">
                <a:spAutoFit/>
              </a:bodyPr>
              <a:lstStyle/>
              <a:p>
                <a:pPr algn="ctr"/>
                <a:r>
                  <a:rPr lang="en-US" sz="2800" dirty="0">
                    <a:latin typeface="Abadi" panose="020B0604020104020204" pitchFamily="34" charset="0"/>
                  </a:rPr>
                  <a:t>Reduce Time to Begin the Project</a:t>
                </a:r>
              </a:p>
            </p:txBody>
          </p:sp>
        </p:grpSp>
        <p:pic>
          <p:nvPicPr>
            <p:cNvPr id="26" name="Graphic 25" descr="Alarm clock with solid fill">
              <a:extLst>
                <a:ext uri="{FF2B5EF4-FFF2-40B4-BE49-F238E27FC236}">
                  <a16:creationId xmlns:a16="http://schemas.microsoft.com/office/drawing/2014/main" id="{36775014-F6F2-04CD-9143-F70D5A7D5A1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74928" y="2739283"/>
              <a:ext cx="1154660" cy="1154660"/>
            </a:xfrm>
            <a:prstGeom prst="rect">
              <a:avLst/>
            </a:prstGeom>
          </p:spPr>
        </p:pic>
      </p:grpSp>
      <p:grpSp>
        <p:nvGrpSpPr>
          <p:cNvPr id="28" name="Group 27">
            <a:extLst>
              <a:ext uri="{FF2B5EF4-FFF2-40B4-BE49-F238E27FC236}">
                <a16:creationId xmlns:a16="http://schemas.microsoft.com/office/drawing/2014/main" id="{9372F09B-3587-141F-8FEE-8444EE1FB91A}"/>
              </a:ext>
            </a:extLst>
          </p:cNvPr>
          <p:cNvGrpSpPr/>
          <p:nvPr/>
        </p:nvGrpSpPr>
        <p:grpSpPr>
          <a:xfrm>
            <a:off x="4765586" y="2671394"/>
            <a:ext cx="2345228" cy="2951906"/>
            <a:chOff x="2079644" y="2664680"/>
            <a:chExt cx="2345228" cy="2951906"/>
          </a:xfrm>
        </p:grpSpPr>
        <p:grpSp>
          <p:nvGrpSpPr>
            <p:cNvPr id="29" name="Group 28">
              <a:extLst>
                <a:ext uri="{FF2B5EF4-FFF2-40B4-BE49-F238E27FC236}">
                  <a16:creationId xmlns:a16="http://schemas.microsoft.com/office/drawing/2014/main" id="{E8097493-D817-DB20-1558-8759DA04BA9A}"/>
                </a:ext>
              </a:extLst>
            </p:cNvPr>
            <p:cNvGrpSpPr/>
            <p:nvPr/>
          </p:nvGrpSpPr>
          <p:grpSpPr>
            <a:xfrm>
              <a:off x="2079644" y="2664680"/>
              <a:ext cx="2345228" cy="2951906"/>
              <a:chOff x="1079519" y="2622324"/>
              <a:chExt cx="2345228" cy="2951906"/>
            </a:xfrm>
          </p:grpSpPr>
          <p:sp>
            <p:nvSpPr>
              <p:cNvPr id="31" name="Rectangle: Rounded Corners 30">
                <a:extLst>
                  <a:ext uri="{FF2B5EF4-FFF2-40B4-BE49-F238E27FC236}">
                    <a16:creationId xmlns:a16="http://schemas.microsoft.com/office/drawing/2014/main" id="{1A52FC0C-CB8A-B59C-4F56-A8E6660582FE}"/>
                  </a:ext>
                </a:extLst>
              </p:cNvPr>
              <p:cNvSpPr/>
              <p:nvPr/>
            </p:nvSpPr>
            <p:spPr>
              <a:xfrm>
                <a:off x="1616340" y="2622324"/>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42AC9D54-25C7-EBF4-D824-11DF41DBE652}"/>
                  </a:ext>
                </a:extLst>
              </p:cNvPr>
              <p:cNvSpPr txBox="1"/>
              <p:nvPr/>
            </p:nvSpPr>
            <p:spPr>
              <a:xfrm>
                <a:off x="1079519" y="4189235"/>
                <a:ext cx="2345228" cy="1384995"/>
              </a:xfrm>
              <a:prstGeom prst="rect">
                <a:avLst/>
              </a:prstGeom>
              <a:noFill/>
            </p:spPr>
            <p:txBody>
              <a:bodyPr wrap="square" rtlCol="0">
                <a:spAutoFit/>
              </a:bodyPr>
              <a:lstStyle/>
              <a:p>
                <a:pPr algn="ctr"/>
                <a:r>
                  <a:rPr lang="en-US" sz="2800" dirty="0">
                    <a:latin typeface="Abadi" panose="020B0604020104020204" pitchFamily="34" charset="0"/>
                  </a:rPr>
                  <a:t>Focus the Project Development</a:t>
                </a:r>
              </a:p>
            </p:txBody>
          </p:sp>
        </p:grpSp>
        <p:pic>
          <p:nvPicPr>
            <p:cNvPr id="30" name="Graphic 29" descr="Eye with solid fill">
              <a:extLst>
                <a:ext uri="{FF2B5EF4-FFF2-40B4-BE49-F238E27FC236}">
                  <a16:creationId xmlns:a16="http://schemas.microsoft.com/office/drawing/2014/main" id="{BDD18186-18BC-4FBE-17DD-D3ED8780728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674928" y="2739283"/>
              <a:ext cx="1154660" cy="1154660"/>
            </a:xfrm>
            <a:prstGeom prst="rect">
              <a:avLst/>
            </a:prstGeom>
          </p:spPr>
        </p:pic>
      </p:grpSp>
      <p:grpSp>
        <p:nvGrpSpPr>
          <p:cNvPr id="35" name="Group 34">
            <a:extLst>
              <a:ext uri="{FF2B5EF4-FFF2-40B4-BE49-F238E27FC236}">
                <a16:creationId xmlns:a16="http://schemas.microsoft.com/office/drawing/2014/main" id="{C937DF99-F9F6-C423-FCFB-D543C6BBE6CF}"/>
              </a:ext>
            </a:extLst>
          </p:cNvPr>
          <p:cNvGrpSpPr/>
          <p:nvPr/>
        </p:nvGrpSpPr>
        <p:grpSpPr>
          <a:xfrm>
            <a:off x="8092946" y="2704053"/>
            <a:ext cx="2442313" cy="3357778"/>
            <a:chOff x="2031101" y="2664680"/>
            <a:chExt cx="2442313" cy="3357778"/>
          </a:xfrm>
        </p:grpSpPr>
        <p:grpSp>
          <p:nvGrpSpPr>
            <p:cNvPr id="36" name="Group 35">
              <a:extLst>
                <a:ext uri="{FF2B5EF4-FFF2-40B4-BE49-F238E27FC236}">
                  <a16:creationId xmlns:a16="http://schemas.microsoft.com/office/drawing/2014/main" id="{0BD42814-B90F-A8FB-85B1-53C23720ED83}"/>
                </a:ext>
              </a:extLst>
            </p:cNvPr>
            <p:cNvGrpSpPr/>
            <p:nvPr/>
          </p:nvGrpSpPr>
          <p:grpSpPr>
            <a:xfrm>
              <a:off x="2031101" y="2664680"/>
              <a:ext cx="2442313" cy="3357778"/>
              <a:chOff x="1030976" y="2622324"/>
              <a:chExt cx="2442313" cy="3357778"/>
            </a:xfrm>
          </p:grpSpPr>
          <p:sp>
            <p:nvSpPr>
              <p:cNvPr id="38" name="Rectangle: Rounded Corners 37">
                <a:extLst>
                  <a:ext uri="{FF2B5EF4-FFF2-40B4-BE49-F238E27FC236}">
                    <a16:creationId xmlns:a16="http://schemas.microsoft.com/office/drawing/2014/main" id="{A5EB6BC1-01C1-1314-DE1F-93CE07211158}"/>
                  </a:ext>
                </a:extLst>
              </p:cNvPr>
              <p:cNvSpPr/>
              <p:nvPr/>
            </p:nvSpPr>
            <p:spPr>
              <a:xfrm>
                <a:off x="1616340" y="2622324"/>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5F4AD315-9BA3-C4D9-DFD3-832B1289BBC9}"/>
                  </a:ext>
                </a:extLst>
              </p:cNvPr>
              <p:cNvSpPr txBox="1"/>
              <p:nvPr/>
            </p:nvSpPr>
            <p:spPr>
              <a:xfrm>
                <a:off x="1030976" y="4164220"/>
                <a:ext cx="2442313" cy="1815882"/>
              </a:xfrm>
              <a:prstGeom prst="rect">
                <a:avLst/>
              </a:prstGeom>
              <a:noFill/>
            </p:spPr>
            <p:txBody>
              <a:bodyPr wrap="square" rtlCol="0">
                <a:spAutoFit/>
              </a:bodyPr>
              <a:lstStyle/>
              <a:p>
                <a:pPr algn="ctr"/>
                <a:r>
                  <a:rPr lang="en-US" sz="2800" dirty="0">
                    <a:latin typeface="Abadi" panose="020B0604020104020204" pitchFamily="34" charset="0"/>
                  </a:rPr>
                  <a:t>Better Understanding for Consultant Selection</a:t>
                </a:r>
              </a:p>
            </p:txBody>
          </p:sp>
        </p:grpSp>
        <p:pic>
          <p:nvPicPr>
            <p:cNvPr id="37" name="Graphic 36" descr="Ui Ux with solid fill">
              <a:extLst>
                <a:ext uri="{FF2B5EF4-FFF2-40B4-BE49-F238E27FC236}">
                  <a16:creationId xmlns:a16="http://schemas.microsoft.com/office/drawing/2014/main" id="{781B4AB5-80E2-A55C-09E8-9B1EA3AB5BD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2674928" y="2739283"/>
              <a:ext cx="1154660" cy="1154660"/>
            </a:xfrm>
            <a:prstGeom prst="rect">
              <a:avLst/>
            </a:prstGeom>
          </p:spPr>
        </p:pic>
      </p:grpSp>
    </p:spTree>
    <p:extLst>
      <p:ext uri="{BB962C8B-B14F-4D97-AF65-F5344CB8AC3E}">
        <p14:creationId xmlns:p14="http://schemas.microsoft.com/office/powerpoint/2010/main" val="1575035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normAutofit/>
          </a:bodyPr>
          <a:lstStyle/>
          <a:p>
            <a:pPr algn="l"/>
            <a:r>
              <a:rPr lang="en-US" dirty="0">
                <a:solidFill>
                  <a:srgbClr val="0070C0"/>
                </a:solidFill>
                <a:latin typeface="Abadi" panose="020B0604020104020204" pitchFamily="34" charset="0"/>
              </a:rPr>
              <a:t>PTIP: “Why” Is It Needed? </a:t>
            </a:r>
            <a:r>
              <a:rPr lang="en-US" sz="2000" dirty="0">
                <a:solidFill>
                  <a:srgbClr val="0070C0"/>
                </a:solidFill>
                <a:latin typeface="Abadi" panose="020B0604020104020204" pitchFamily="34" charset="0"/>
              </a:rPr>
              <a:t>(continued)</a:t>
            </a:r>
          </a:p>
        </p:txBody>
      </p:sp>
      <p:grpSp>
        <p:nvGrpSpPr>
          <p:cNvPr id="27" name="Group 26">
            <a:extLst>
              <a:ext uri="{FF2B5EF4-FFF2-40B4-BE49-F238E27FC236}">
                <a16:creationId xmlns:a16="http://schemas.microsoft.com/office/drawing/2014/main" id="{9C12742A-3CEC-1C49-4E37-C1081BB85686}"/>
              </a:ext>
            </a:extLst>
          </p:cNvPr>
          <p:cNvGrpSpPr/>
          <p:nvPr/>
        </p:nvGrpSpPr>
        <p:grpSpPr>
          <a:xfrm>
            <a:off x="1104284" y="2725640"/>
            <a:ext cx="2345228" cy="2531568"/>
            <a:chOff x="2079644" y="2664680"/>
            <a:chExt cx="2345228" cy="2531568"/>
          </a:xfrm>
        </p:grpSpPr>
        <p:grpSp>
          <p:nvGrpSpPr>
            <p:cNvPr id="11" name="Group 10">
              <a:extLst>
                <a:ext uri="{FF2B5EF4-FFF2-40B4-BE49-F238E27FC236}">
                  <a16:creationId xmlns:a16="http://schemas.microsoft.com/office/drawing/2014/main" id="{75853200-2FAA-EA1E-B8C9-184F0FF9C174}"/>
                </a:ext>
              </a:extLst>
            </p:cNvPr>
            <p:cNvGrpSpPr/>
            <p:nvPr/>
          </p:nvGrpSpPr>
          <p:grpSpPr>
            <a:xfrm>
              <a:off x="2079644" y="2664680"/>
              <a:ext cx="2345228" cy="2531568"/>
              <a:chOff x="1079519" y="2622324"/>
              <a:chExt cx="2345228" cy="2531568"/>
            </a:xfrm>
          </p:grpSpPr>
          <p:sp>
            <p:nvSpPr>
              <p:cNvPr id="12" name="Rectangle: Rounded Corners 11">
                <a:extLst>
                  <a:ext uri="{FF2B5EF4-FFF2-40B4-BE49-F238E27FC236}">
                    <a16:creationId xmlns:a16="http://schemas.microsoft.com/office/drawing/2014/main" id="{41CC8AD9-7A82-AA47-6BC2-EF8BAEEFCE7F}"/>
                  </a:ext>
                </a:extLst>
              </p:cNvPr>
              <p:cNvSpPr/>
              <p:nvPr/>
            </p:nvSpPr>
            <p:spPr>
              <a:xfrm>
                <a:off x="1616340" y="2622324"/>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9F0D35E1-8EAB-3DB8-985B-92249788DC3A}"/>
                  </a:ext>
                </a:extLst>
              </p:cNvPr>
              <p:cNvSpPr txBox="1"/>
              <p:nvPr/>
            </p:nvSpPr>
            <p:spPr>
              <a:xfrm>
                <a:off x="1079519" y="4199785"/>
                <a:ext cx="2345228" cy="954107"/>
              </a:xfrm>
              <a:prstGeom prst="rect">
                <a:avLst/>
              </a:prstGeom>
              <a:noFill/>
            </p:spPr>
            <p:txBody>
              <a:bodyPr wrap="square" rtlCol="0">
                <a:spAutoFit/>
              </a:bodyPr>
              <a:lstStyle/>
              <a:p>
                <a:pPr algn="ctr"/>
                <a:r>
                  <a:rPr lang="en-US" sz="2800" dirty="0">
                    <a:latin typeface="Abadi" panose="020B0604020104020204" pitchFamily="34" charset="0"/>
                  </a:rPr>
                  <a:t>Introduction to the Project</a:t>
                </a:r>
              </a:p>
            </p:txBody>
          </p:sp>
        </p:grpSp>
        <p:pic>
          <p:nvPicPr>
            <p:cNvPr id="26" name="Graphic 25" descr="Handshake with solid fill">
              <a:extLst>
                <a:ext uri="{FF2B5EF4-FFF2-40B4-BE49-F238E27FC236}">
                  <a16:creationId xmlns:a16="http://schemas.microsoft.com/office/drawing/2014/main" id="{36775014-F6F2-04CD-9143-F70D5A7D5A15}"/>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674928" y="2739283"/>
              <a:ext cx="1154660" cy="1154660"/>
            </a:xfrm>
            <a:prstGeom prst="rect">
              <a:avLst/>
            </a:prstGeom>
          </p:spPr>
        </p:pic>
      </p:grpSp>
      <p:grpSp>
        <p:nvGrpSpPr>
          <p:cNvPr id="28" name="Group 27">
            <a:extLst>
              <a:ext uri="{FF2B5EF4-FFF2-40B4-BE49-F238E27FC236}">
                <a16:creationId xmlns:a16="http://schemas.microsoft.com/office/drawing/2014/main" id="{9372F09B-3587-141F-8FEE-8444EE1FB91A}"/>
              </a:ext>
            </a:extLst>
          </p:cNvPr>
          <p:cNvGrpSpPr/>
          <p:nvPr/>
        </p:nvGrpSpPr>
        <p:grpSpPr>
          <a:xfrm>
            <a:off x="8498866" y="2728546"/>
            <a:ext cx="2345228" cy="3390437"/>
            <a:chOff x="2079644" y="2664680"/>
            <a:chExt cx="2345228" cy="3390437"/>
          </a:xfrm>
        </p:grpSpPr>
        <p:grpSp>
          <p:nvGrpSpPr>
            <p:cNvPr id="29" name="Group 28">
              <a:extLst>
                <a:ext uri="{FF2B5EF4-FFF2-40B4-BE49-F238E27FC236}">
                  <a16:creationId xmlns:a16="http://schemas.microsoft.com/office/drawing/2014/main" id="{E8097493-D817-DB20-1558-8759DA04BA9A}"/>
                </a:ext>
              </a:extLst>
            </p:cNvPr>
            <p:cNvGrpSpPr/>
            <p:nvPr/>
          </p:nvGrpSpPr>
          <p:grpSpPr>
            <a:xfrm>
              <a:off x="2079644" y="2664680"/>
              <a:ext cx="2345228" cy="3390437"/>
              <a:chOff x="1079519" y="2622324"/>
              <a:chExt cx="2345228" cy="3390437"/>
            </a:xfrm>
          </p:grpSpPr>
          <p:sp>
            <p:nvSpPr>
              <p:cNvPr id="31" name="Rectangle: Rounded Corners 30">
                <a:extLst>
                  <a:ext uri="{FF2B5EF4-FFF2-40B4-BE49-F238E27FC236}">
                    <a16:creationId xmlns:a16="http://schemas.microsoft.com/office/drawing/2014/main" id="{1A52FC0C-CB8A-B59C-4F56-A8E6660582FE}"/>
                  </a:ext>
                </a:extLst>
              </p:cNvPr>
              <p:cNvSpPr/>
              <p:nvPr/>
            </p:nvSpPr>
            <p:spPr>
              <a:xfrm>
                <a:off x="1616340" y="2622324"/>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42AC9D54-25C7-EBF4-D824-11DF41DBE652}"/>
                  </a:ext>
                </a:extLst>
              </p:cNvPr>
              <p:cNvSpPr txBox="1"/>
              <p:nvPr/>
            </p:nvSpPr>
            <p:spPr>
              <a:xfrm>
                <a:off x="1079519" y="4196879"/>
                <a:ext cx="2345228" cy="1815882"/>
              </a:xfrm>
              <a:prstGeom prst="rect">
                <a:avLst/>
              </a:prstGeom>
              <a:noFill/>
            </p:spPr>
            <p:txBody>
              <a:bodyPr wrap="square" rtlCol="0">
                <a:spAutoFit/>
              </a:bodyPr>
              <a:lstStyle/>
              <a:p>
                <a:pPr algn="ctr"/>
                <a:r>
                  <a:rPr lang="en-US" sz="2800" dirty="0">
                    <a:latin typeface="Abadi" panose="020B0604020104020204" pitchFamily="34" charset="0"/>
                  </a:rPr>
                  <a:t>Suitability for Preliminary/ Scoping Phase</a:t>
                </a:r>
              </a:p>
            </p:txBody>
          </p:sp>
        </p:grpSp>
        <p:pic>
          <p:nvPicPr>
            <p:cNvPr id="30" name="Graphic 29" descr="Chemicals with solid fill">
              <a:extLst>
                <a:ext uri="{FF2B5EF4-FFF2-40B4-BE49-F238E27FC236}">
                  <a16:creationId xmlns:a16="http://schemas.microsoft.com/office/drawing/2014/main" id="{BDD18186-18BC-4FBE-17DD-D3ED8780728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674928" y="2739283"/>
              <a:ext cx="1154660" cy="1154660"/>
            </a:xfrm>
            <a:prstGeom prst="rect">
              <a:avLst/>
            </a:prstGeom>
          </p:spPr>
        </p:pic>
      </p:grpSp>
      <p:grpSp>
        <p:nvGrpSpPr>
          <p:cNvPr id="35" name="Group 34">
            <a:extLst>
              <a:ext uri="{FF2B5EF4-FFF2-40B4-BE49-F238E27FC236}">
                <a16:creationId xmlns:a16="http://schemas.microsoft.com/office/drawing/2014/main" id="{C937DF99-F9F6-C423-FCFB-D543C6BBE6CF}"/>
              </a:ext>
            </a:extLst>
          </p:cNvPr>
          <p:cNvGrpSpPr/>
          <p:nvPr/>
        </p:nvGrpSpPr>
        <p:grpSpPr>
          <a:xfrm>
            <a:off x="4874843" y="2728546"/>
            <a:ext cx="2442313" cy="2528662"/>
            <a:chOff x="2273132" y="2664680"/>
            <a:chExt cx="2442313" cy="2528662"/>
          </a:xfrm>
        </p:grpSpPr>
        <p:grpSp>
          <p:nvGrpSpPr>
            <p:cNvPr id="36" name="Group 35">
              <a:extLst>
                <a:ext uri="{FF2B5EF4-FFF2-40B4-BE49-F238E27FC236}">
                  <a16:creationId xmlns:a16="http://schemas.microsoft.com/office/drawing/2014/main" id="{0BD42814-B90F-A8FB-85B1-53C23720ED83}"/>
                </a:ext>
              </a:extLst>
            </p:cNvPr>
            <p:cNvGrpSpPr/>
            <p:nvPr/>
          </p:nvGrpSpPr>
          <p:grpSpPr>
            <a:xfrm>
              <a:off x="2273132" y="2664680"/>
              <a:ext cx="2442313" cy="2528662"/>
              <a:chOff x="1273007" y="2622324"/>
              <a:chExt cx="2442313" cy="2528662"/>
            </a:xfrm>
          </p:grpSpPr>
          <p:sp>
            <p:nvSpPr>
              <p:cNvPr id="38" name="Rectangle: Rounded Corners 37">
                <a:extLst>
                  <a:ext uri="{FF2B5EF4-FFF2-40B4-BE49-F238E27FC236}">
                    <a16:creationId xmlns:a16="http://schemas.microsoft.com/office/drawing/2014/main" id="{A5EB6BC1-01C1-1314-DE1F-93CE07211158}"/>
                  </a:ext>
                </a:extLst>
              </p:cNvPr>
              <p:cNvSpPr/>
              <p:nvPr/>
            </p:nvSpPr>
            <p:spPr>
              <a:xfrm>
                <a:off x="1616340" y="2622324"/>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5F4AD315-9BA3-C4D9-DFD3-832B1289BBC9}"/>
                  </a:ext>
                </a:extLst>
              </p:cNvPr>
              <p:cNvSpPr txBox="1"/>
              <p:nvPr/>
            </p:nvSpPr>
            <p:spPr>
              <a:xfrm>
                <a:off x="1273007" y="4196879"/>
                <a:ext cx="2442313" cy="954107"/>
              </a:xfrm>
              <a:prstGeom prst="rect">
                <a:avLst/>
              </a:prstGeom>
              <a:noFill/>
            </p:spPr>
            <p:txBody>
              <a:bodyPr wrap="square" rtlCol="0">
                <a:spAutoFit/>
              </a:bodyPr>
              <a:lstStyle/>
              <a:p>
                <a:pPr algn="ctr"/>
                <a:r>
                  <a:rPr lang="en-US" sz="2800" dirty="0">
                    <a:latin typeface="Abadi" panose="020B0604020104020204" pitchFamily="34" charset="0"/>
                  </a:rPr>
                  <a:t>Understanding of Risks</a:t>
                </a:r>
              </a:p>
            </p:txBody>
          </p:sp>
        </p:grpSp>
        <p:pic>
          <p:nvPicPr>
            <p:cNvPr id="37" name="Graphic 36" descr="Danger with solid fill">
              <a:extLst>
                <a:ext uri="{FF2B5EF4-FFF2-40B4-BE49-F238E27FC236}">
                  <a16:creationId xmlns:a16="http://schemas.microsoft.com/office/drawing/2014/main" id="{781B4AB5-80E2-A55C-09E8-9B1EA3AB5BD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2674928" y="2739283"/>
              <a:ext cx="1154660" cy="1154660"/>
            </a:xfrm>
            <a:prstGeom prst="rect">
              <a:avLst/>
            </a:prstGeom>
          </p:spPr>
        </p:pic>
      </p:grpSp>
    </p:spTree>
    <p:extLst>
      <p:ext uri="{BB962C8B-B14F-4D97-AF65-F5344CB8AC3E}">
        <p14:creationId xmlns:p14="http://schemas.microsoft.com/office/powerpoint/2010/main" val="1009584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3" name="Text Placeholder 22"/>
          <p:cNvSpPr>
            <a:spLocks noGrp="1"/>
          </p:cNvSpPr>
          <p:nvPr>
            <p:ph type="body" idx="10"/>
          </p:nvPr>
        </p:nvSpPr>
        <p:spPr>
          <a:xfrm>
            <a:off x="2796253" y="293247"/>
            <a:ext cx="6614050" cy="1028974"/>
          </a:xfrm>
        </p:spPr>
        <p:txBody>
          <a:bodyPr>
            <a:normAutofit/>
          </a:bodyPr>
          <a:lstStyle/>
          <a:p>
            <a:pPr algn="ctr"/>
            <a:r>
              <a:rPr lang="en-US" sz="3200" dirty="0">
                <a:solidFill>
                  <a:srgbClr val="13784B"/>
                </a:solidFill>
                <a:latin typeface="HelveticaNeueLT Com 55 Roman" panose="020B0604020202020204"/>
                <a:cs typeface="Aktiv Grotesk Trial" panose="020B0504020202020204" pitchFamily="34" charset="0"/>
              </a:rPr>
              <a:t>PDP Process: When is PTIP?</a:t>
            </a:r>
            <a:endParaRPr lang="en-US" sz="3200" b="0" dirty="0">
              <a:solidFill>
                <a:srgbClr val="13784B"/>
              </a:solidFill>
              <a:latin typeface="HelveticaNeueLT Com 55 Roman" panose="020B0604020202020204"/>
              <a:cs typeface="Aktiv Grotesk Trial" panose="020B0504020202020204" pitchFamily="34" charset="0"/>
            </a:endParaRPr>
          </a:p>
          <a:p>
            <a:endParaRPr lang="en-US" sz="1200" dirty="0">
              <a:solidFill>
                <a:schemeClr val="bg1"/>
              </a:solidFill>
              <a:cs typeface="Aktiv Grotesk Trial" panose="020B0504020202020204" pitchFamily="34" charset="0"/>
            </a:endParaRPr>
          </a:p>
        </p:txBody>
      </p:sp>
      <p:pic>
        <p:nvPicPr>
          <p:cNvPr id="2" name="Picture 1">
            <a:extLst>
              <a:ext uri="{FF2B5EF4-FFF2-40B4-BE49-F238E27FC236}">
                <a16:creationId xmlns:a16="http://schemas.microsoft.com/office/drawing/2014/main" id="{F1B373DC-7204-4B56-AA84-3A44BB44BBDD}"/>
              </a:ext>
            </a:extLst>
          </p:cNvPr>
          <p:cNvPicPr>
            <a:picLocks noChangeAspect="1"/>
          </p:cNvPicPr>
          <p:nvPr/>
        </p:nvPicPr>
        <p:blipFill>
          <a:blip r:embed="rId3"/>
          <a:stretch>
            <a:fillRect/>
          </a:stretch>
        </p:blipFill>
        <p:spPr>
          <a:xfrm>
            <a:off x="720387" y="1453219"/>
            <a:ext cx="10765782" cy="2986081"/>
          </a:xfrm>
          <a:prstGeom prst="rect">
            <a:avLst/>
          </a:prstGeom>
        </p:spPr>
      </p:pic>
      <p:pic>
        <p:nvPicPr>
          <p:cNvPr id="3" name="Picture 2">
            <a:extLst>
              <a:ext uri="{FF2B5EF4-FFF2-40B4-BE49-F238E27FC236}">
                <a16:creationId xmlns:a16="http://schemas.microsoft.com/office/drawing/2014/main" id="{DDA3FA63-0196-4479-95F5-C21FF0C69CC3}"/>
              </a:ext>
            </a:extLst>
          </p:cNvPr>
          <p:cNvPicPr>
            <a:picLocks noChangeAspect="1"/>
          </p:cNvPicPr>
          <p:nvPr/>
        </p:nvPicPr>
        <p:blipFill>
          <a:blip r:embed="rId4"/>
          <a:stretch>
            <a:fillRect/>
          </a:stretch>
        </p:blipFill>
        <p:spPr>
          <a:xfrm>
            <a:off x="6230447" y="1192913"/>
            <a:ext cx="1287953" cy="1102943"/>
          </a:xfrm>
          <a:prstGeom prst="rect">
            <a:avLst/>
          </a:prstGeom>
        </p:spPr>
      </p:pic>
      <p:sp>
        <p:nvSpPr>
          <p:cNvPr id="6" name="Rectangle 5">
            <a:extLst>
              <a:ext uri="{FF2B5EF4-FFF2-40B4-BE49-F238E27FC236}">
                <a16:creationId xmlns:a16="http://schemas.microsoft.com/office/drawing/2014/main" id="{7AF6576D-42B7-44DE-9C29-D38D2228DC8B}"/>
              </a:ext>
            </a:extLst>
          </p:cNvPr>
          <p:cNvSpPr/>
          <p:nvPr/>
        </p:nvSpPr>
        <p:spPr>
          <a:xfrm>
            <a:off x="6623642" y="1193553"/>
            <a:ext cx="1019444" cy="2962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or: Elbow 13">
            <a:extLst>
              <a:ext uri="{FF2B5EF4-FFF2-40B4-BE49-F238E27FC236}">
                <a16:creationId xmlns:a16="http://schemas.microsoft.com/office/drawing/2014/main" id="{C724413A-D15E-480E-AC46-2538F0766803}"/>
              </a:ext>
            </a:extLst>
          </p:cNvPr>
          <p:cNvCxnSpPr>
            <a:cxnSpLocks/>
            <a:stCxn id="10" idx="1"/>
          </p:cNvCxnSpPr>
          <p:nvPr/>
        </p:nvCxnSpPr>
        <p:spPr>
          <a:xfrm rot="10800000">
            <a:off x="7024877" y="3676657"/>
            <a:ext cx="342900" cy="397619"/>
          </a:xfrm>
          <a:prstGeom prst="bentConnector2">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E453D65E-F5C4-495E-A286-4314D0D73065}"/>
              </a:ext>
            </a:extLst>
          </p:cNvPr>
          <p:cNvSpPr/>
          <p:nvPr/>
        </p:nvSpPr>
        <p:spPr>
          <a:xfrm>
            <a:off x="7258049" y="3891895"/>
            <a:ext cx="1939076" cy="336268"/>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6BBA81E-8DCF-487F-8E8F-895682539101}"/>
              </a:ext>
            </a:extLst>
          </p:cNvPr>
          <p:cNvSpPr txBox="1"/>
          <p:nvPr/>
        </p:nvSpPr>
        <p:spPr>
          <a:xfrm>
            <a:off x="7367778" y="3920386"/>
            <a:ext cx="1829347" cy="307777"/>
          </a:xfrm>
          <a:prstGeom prst="rect">
            <a:avLst/>
          </a:prstGeom>
          <a:noFill/>
        </p:spPr>
        <p:txBody>
          <a:bodyPr wrap="none" rtlCol="0">
            <a:spAutoFit/>
          </a:bodyPr>
          <a:lstStyle/>
          <a:p>
            <a:r>
              <a:rPr lang="en-US" sz="1400" b="1" dirty="0">
                <a:solidFill>
                  <a:schemeClr val="accent1">
                    <a:lumMod val="50000"/>
                  </a:schemeClr>
                </a:solidFill>
              </a:rPr>
              <a:t>PM ENTERS HERE</a:t>
            </a:r>
          </a:p>
        </p:txBody>
      </p:sp>
      <p:sp>
        <p:nvSpPr>
          <p:cNvPr id="22" name="TextBox 21">
            <a:extLst>
              <a:ext uri="{FF2B5EF4-FFF2-40B4-BE49-F238E27FC236}">
                <a16:creationId xmlns:a16="http://schemas.microsoft.com/office/drawing/2014/main" id="{F711FD31-D1B4-48F6-BC65-F67EEB615B6A}"/>
              </a:ext>
            </a:extLst>
          </p:cNvPr>
          <p:cNvSpPr txBox="1"/>
          <p:nvPr/>
        </p:nvSpPr>
        <p:spPr>
          <a:xfrm>
            <a:off x="702597" y="4577688"/>
            <a:ext cx="10765782" cy="1384995"/>
          </a:xfrm>
          <a:prstGeom prst="rect">
            <a:avLst/>
          </a:prstGeom>
          <a:solidFill>
            <a:srgbClr val="CCFFFF"/>
          </a:solidFill>
        </p:spPr>
        <p:txBody>
          <a:bodyPr wrap="square" rtlCol="0">
            <a:spAutoFit/>
          </a:bodyPr>
          <a:lstStyle/>
          <a:p>
            <a:r>
              <a:rPr lang="en-US" sz="2800" dirty="0">
                <a:latin typeface="Abadi" panose="020B0604020104020204" pitchFamily="34" charset="0"/>
              </a:rPr>
              <a:t>PTIP begins:</a:t>
            </a:r>
          </a:p>
          <a:p>
            <a:pPr marL="457200" indent="6350">
              <a:buFont typeface="Arial" panose="020B0604020202020204" pitchFamily="34" charset="0"/>
              <a:buChar char="•"/>
            </a:pPr>
            <a:r>
              <a:rPr lang="en-US" sz="2800" dirty="0">
                <a:latin typeface="Abadi" panose="020B0604020104020204" pitchFamily="34" charset="0"/>
              </a:rPr>
              <a:t>	After the project is added to CWP and assigned to GDOT office</a:t>
            </a:r>
          </a:p>
          <a:p>
            <a:pPr marL="914400" indent="-444500">
              <a:buFont typeface="Arial" panose="020B0604020202020204" pitchFamily="34" charset="0"/>
              <a:buChar char="•"/>
            </a:pPr>
            <a:r>
              <a:rPr lang="en-US" sz="2800" dirty="0">
                <a:latin typeface="Abadi" panose="020B0604020104020204" pitchFamily="34" charset="0"/>
              </a:rPr>
              <a:t>PTIP will begin no less than 1 year prior to PE authorization</a:t>
            </a:r>
          </a:p>
        </p:txBody>
      </p:sp>
      <p:sp>
        <p:nvSpPr>
          <p:cNvPr id="5" name="Rectangle 4">
            <a:extLst>
              <a:ext uri="{FF2B5EF4-FFF2-40B4-BE49-F238E27FC236}">
                <a16:creationId xmlns:a16="http://schemas.microsoft.com/office/drawing/2014/main" id="{E356412D-BE96-4A1E-8DF1-79AB95DEC118}"/>
              </a:ext>
            </a:extLst>
          </p:cNvPr>
          <p:cNvSpPr/>
          <p:nvPr/>
        </p:nvSpPr>
        <p:spPr>
          <a:xfrm>
            <a:off x="6230447" y="1113012"/>
            <a:ext cx="1576387" cy="492443"/>
          </a:xfrm>
          <a:prstGeom prst="rect">
            <a:avLst/>
          </a:prstGeom>
          <a:noFill/>
        </p:spPr>
        <p:txBody>
          <a:bodyPr wrap="square" lIns="0" tIns="0" rIns="0" bIns="0" anchor="b" anchorCtr="0">
            <a:spAutoFit/>
          </a:bodyPr>
          <a:lstStyle/>
          <a:p>
            <a:pPr algn="ctr"/>
            <a:r>
              <a:rPr lang="en-US" sz="3200" b="1" dirty="0">
                <a:ln w="12700">
                  <a:noFill/>
                  <a:prstDash val="solid"/>
                </a:ln>
                <a:solidFill>
                  <a:srgbClr val="00B050"/>
                </a:solidFill>
                <a:effectLst>
                  <a:outerShdw dist="50800" dir="5400000" sx="1000" sy="1000" algn="ctr" rotWithShape="0">
                    <a:srgbClr val="000000"/>
                  </a:outerShdw>
                </a:effectLst>
                <a:latin typeface="Aharoni" panose="02010803020104030203" pitchFamily="2" charset="-79"/>
                <a:cs typeface="Aharoni" panose="02010803020104030203" pitchFamily="2" charset="-79"/>
              </a:rPr>
              <a:t>WE</a:t>
            </a:r>
          </a:p>
        </p:txBody>
      </p:sp>
      <p:sp>
        <p:nvSpPr>
          <p:cNvPr id="4" name="TextBox 3">
            <a:extLst>
              <a:ext uri="{FF2B5EF4-FFF2-40B4-BE49-F238E27FC236}">
                <a16:creationId xmlns:a16="http://schemas.microsoft.com/office/drawing/2014/main" id="{3D73E451-82D1-E827-49B7-3D9B8FF30830}"/>
              </a:ext>
            </a:extLst>
          </p:cNvPr>
          <p:cNvSpPr txBox="1"/>
          <p:nvPr/>
        </p:nvSpPr>
        <p:spPr>
          <a:xfrm>
            <a:off x="8886663" y="6455125"/>
            <a:ext cx="3305337" cy="369332"/>
          </a:xfrm>
          <a:prstGeom prst="rect">
            <a:avLst/>
          </a:prstGeom>
          <a:noFill/>
        </p:spPr>
        <p:txBody>
          <a:bodyPr wrap="square" rtlCol="0">
            <a:spAutoFit/>
          </a:bodyPr>
          <a:lstStyle/>
          <a:p>
            <a:r>
              <a:rPr lang="en-US" dirty="0">
                <a:latin typeface="Abadi" panose="020B0604020104020204" pitchFamily="34" charset="0"/>
              </a:rPr>
              <a:t>Excerpt of PDP PTIP Flowchart</a:t>
            </a:r>
          </a:p>
        </p:txBody>
      </p:sp>
    </p:spTree>
    <p:extLst>
      <p:ext uri="{BB962C8B-B14F-4D97-AF65-F5344CB8AC3E}">
        <p14:creationId xmlns:p14="http://schemas.microsoft.com/office/powerpoint/2010/main" val="342549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1B373DC-7204-4B56-AA84-3A44BB44BBDD}"/>
              </a:ext>
            </a:extLst>
          </p:cNvPr>
          <p:cNvPicPr>
            <a:picLocks noChangeAspect="1"/>
          </p:cNvPicPr>
          <p:nvPr/>
        </p:nvPicPr>
        <p:blipFill>
          <a:blip r:embed="rId3"/>
          <a:stretch>
            <a:fillRect/>
          </a:stretch>
        </p:blipFill>
        <p:spPr>
          <a:xfrm>
            <a:off x="720387" y="1453219"/>
            <a:ext cx="10765782" cy="2986081"/>
          </a:xfrm>
          <a:prstGeom prst="rect">
            <a:avLst/>
          </a:prstGeom>
        </p:spPr>
      </p:pic>
      <p:pic>
        <p:nvPicPr>
          <p:cNvPr id="3" name="Picture 2">
            <a:extLst>
              <a:ext uri="{FF2B5EF4-FFF2-40B4-BE49-F238E27FC236}">
                <a16:creationId xmlns:a16="http://schemas.microsoft.com/office/drawing/2014/main" id="{DDA3FA63-0196-4479-95F5-C21FF0C69CC3}"/>
              </a:ext>
            </a:extLst>
          </p:cNvPr>
          <p:cNvPicPr>
            <a:picLocks noChangeAspect="1"/>
          </p:cNvPicPr>
          <p:nvPr/>
        </p:nvPicPr>
        <p:blipFill>
          <a:blip r:embed="rId4"/>
          <a:stretch>
            <a:fillRect/>
          </a:stretch>
        </p:blipFill>
        <p:spPr>
          <a:xfrm>
            <a:off x="6230447" y="1192913"/>
            <a:ext cx="1287953" cy="1102943"/>
          </a:xfrm>
          <a:prstGeom prst="rect">
            <a:avLst/>
          </a:prstGeom>
        </p:spPr>
      </p:pic>
      <p:sp>
        <p:nvSpPr>
          <p:cNvPr id="6" name="Rectangle 5">
            <a:extLst>
              <a:ext uri="{FF2B5EF4-FFF2-40B4-BE49-F238E27FC236}">
                <a16:creationId xmlns:a16="http://schemas.microsoft.com/office/drawing/2014/main" id="{7AF6576D-42B7-44DE-9C29-D38D2228DC8B}"/>
              </a:ext>
            </a:extLst>
          </p:cNvPr>
          <p:cNvSpPr/>
          <p:nvPr/>
        </p:nvSpPr>
        <p:spPr>
          <a:xfrm>
            <a:off x="6623642" y="1193553"/>
            <a:ext cx="1019444" cy="2962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Connector: Elbow 13">
            <a:extLst>
              <a:ext uri="{FF2B5EF4-FFF2-40B4-BE49-F238E27FC236}">
                <a16:creationId xmlns:a16="http://schemas.microsoft.com/office/drawing/2014/main" id="{C724413A-D15E-480E-AC46-2538F0766803}"/>
              </a:ext>
            </a:extLst>
          </p:cNvPr>
          <p:cNvCxnSpPr>
            <a:cxnSpLocks/>
            <a:stCxn id="10" idx="1"/>
          </p:cNvCxnSpPr>
          <p:nvPr/>
        </p:nvCxnSpPr>
        <p:spPr>
          <a:xfrm rot="10800000">
            <a:off x="6984999" y="3658096"/>
            <a:ext cx="342900" cy="397619"/>
          </a:xfrm>
          <a:prstGeom prst="bentConnector2">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E453D65E-F5C4-495E-A286-4314D0D73065}"/>
              </a:ext>
            </a:extLst>
          </p:cNvPr>
          <p:cNvSpPr/>
          <p:nvPr/>
        </p:nvSpPr>
        <p:spPr>
          <a:xfrm>
            <a:off x="7258049" y="3891895"/>
            <a:ext cx="1899197" cy="336268"/>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6BBA81E-8DCF-487F-8E8F-895682539101}"/>
              </a:ext>
            </a:extLst>
          </p:cNvPr>
          <p:cNvSpPr txBox="1"/>
          <p:nvPr/>
        </p:nvSpPr>
        <p:spPr>
          <a:xfrm>
            <a:off x="7327900" y="3901825"/>
            <a:ext cx="1829347" cy="307777"/>
          </a:xfrm>
          <a:prstGeom prst="rect">
            <a:avLst/>
          </a:prstGeom>
          <a:noFill/>
        </p:spPr>
        <p:txBody>
          <a:bodyPr wrap="none" rtlCol="0">
            <a:spAutoFit/>
          </a:bodyPr>
          <a:lstStyle/>
          <a:p>
            <a:r>
              <a:rPr lang="en-US" sz="1400" b="1" dirty="0">
                <a:solidFill>
                  <a:schemeClr val="accent1">
                    <a:lumMod val="50000"/>
                  </a:schemeClr>
                </a:solidFill>
              </a:rPr>
              <a:t>PM ENTERS HERE</a:t>
            </a:r>
          </a:p>
        </p:txBody>
      </p:sp>
      <p:sp>
        <p:nvSpPr>
          <p:cNvPr id="22" name="TextBox 21">
            <a:extLst>
              <a:ext uri="{FF2B5EF4-FFF2-40B4-BE49-F238E27FC236}">
                <a16:creationId xmlns:a16="http://schemas.microsoft.com/office/drawing/2014/main" id="{F711FD31-D1B4-48F6-BC65-F67EEB615B6A}"/>
              </a:ext>
            </a:extLst>
          </p:cNvPr>
          <p:cNvSpPr txBox="1"/>
          <p:nvPr/>
        </p:nvSpPr>
        <p:spPr>
          <a:xfrm>
            <a:off x="634514" y="4673099"/>
            <a:ext cx="10937528" cy="954107"/>
          </a:xfrm>
          <a:prstGeom prst="rect">
            <a:avLst/>
          </a:prstGeom>
          <a:solidFill>
            <a:srgbClr val="FB815B">
              <a:alpha val="70000"/>
            </a:srgbClr>
          </a:solidFill>
        </p:spPr>
        <p:txBody>
          <a:bodyPr wrap="square" rtlCol="0">
            <a:spAutoFit/>
          </a:bodyPr>
          <a:lstStyle/>
          <a:p>
            <a:r>
              <a:rPr lang="en-US" sz="2800" dirty="0">
                <a:latin typeface="Abadi" panose="020B0604020104020204" pitchFamily="34" charset="0"/>
              </a:rPr>
              <a:t>PTIP ends:</a:t>
            </a:r>
          </a:p>
          <a:p>
            <a:pPr marL="457200" indent="-55563">
              <a:buFont typeface="Arial" panose="020B0604020202020204" pitchFamily="34" charset="0"/>
              <a:buChar char="•"/>
            </a:pPr>
            <a:r>
              <a:rPr lang="en-US" sz="2800" dirty="0">
                <a:latin typeface="Abadi" panose="020B0604020104020204" pitchFamily="34" charset="0"/>
              </a:rPr>
              <a:t>	When the project is assigned and transitioned to the PM</a:t>
            </a:r>
          </a:p>
        </p:txBody>
      </p:sp>
      <p:sp>
        <p:nvSpPr>
          <p:cNvPr id="5" name="Rectangle 4">
            <a:extLst>
              <a:ext uri="{FF2B5EF4-FFF2-40B4-BE49-F238E27FC236}">
                <a16:creationId xmlns:a16="http://schemas.microsoft.com/office/drawing/2014/main" id="{E356412D-BE96-4A1E-8DF1-79AB95DEC118}"/>
              </a:ext>
            </a:extLst>
          </p:cNvPr>
          <p:cNvSpPr/>
          <p:nvPr/>
        </p:nvSpPr>
        <p:spPr>
          <a:xfrm>
            <a:off x="6230447" y="1113012"/>
            <a:ext cx="1576387" cy="492443"/>
          </a:xfrm>
          <a:prstGeom prst="rect">
            <a:avLst/>
          </a:prstGeom>
          <a:noFill/>
        </p:spPr>
        <p:txBody>
          <a:bodyPr wrap="square" lIns="0" tIns="0" rIns="0" bIns="0" anchor="b" anchorCtr="0">
            <a:spAutoFit/>
          </a:bodyPr>
          <a:lstStyle/>
          <a:p>
            <a:pPr algn="ctr"/>
            <a:r>
              <a:rPr lang="en-US" sz="3200" b="1" dirty="0">
                <a:ln w="12700">
                  <a:noFill/>
                  <a:prstDash val="solid"/>
                </a:ln>
                <a:solidFill>
                  <a:srgbClr val="00B050"/>
                </a:solidFill>
                <a:effectLst>
                  <a:outerShdw dist="50800" dir="5400000" sx="1000" sy="1000" algn="ctr" rotWithShape="0">
                    <a:srgbClr val="000000"/>
                  </a:outerShdw>
                </a:effectLst>
                <a:latin typeface="Aharoni" panose="02010803020104030203" pitchFamily="2" charset="-79"/>
                <a:cs typeface="Aharoni" panose="02010803020104030203" pitchFamily="2" charset="-79"/>
              </a:rPr>
              <a:t>WE</a:t>
            </a:r>
          </a:p>
        </p:txBody>
      </p:sp>
      <p:sp>
        <p:nvSpPr>
          <p:cNvPr id="4" name="TextBox 3">
            <a:extLst>
              <a:ext uri="{FF2B5EF4-FFF2-40B4-BE49-F238E27FC236}">
                <a16:creationId xmlns:a16="http://schemas.microsoft.com/office/drawing/2014/main" id="{ACA4B95E-689A-CE05-1BC7-E64C31821578}"/>
              </a:ext>
            </a:extLst>
          </p:cNvPr>
          <p:cNvSpPr txBox="1"/>
          <p:nvPr/>
        </p:nvSpPr>
        <p:spPr>
          <a:xfrm>
            <a:off x="8886663" y="6455125"/>
            <a:ext cx="3305337" cy="369332"/>
          </a:xfrm>
          <a:prstGeom prst="rect">
            <a:avLst/>
          </a:prstGeom>
          <a:noFill/>
        </p:spPr>
        <p:txBody>
          <a:bodyPr wrap="square" rtlCol="0">
            <a:spAutoFit/>
          </a:bodyPr>
          <a:lstStyle/>
          <a:p>
            <a:r>
              <a:rPr lang="en-US" dirty="0">
                <a:latin typeface="Abadi" panose="020B0604020104020204" pitchFamily="34" charset="0"/>
              </a:rPr>
              <a:t>Excerpt of PDP PTIP Flowchart</a:t>
            </a:r>
          </a:p>
        </p:txBody>
      </p:sp>
      <p:sp>
        <p:nvSpPr>
          <p:cNvPr id="11" name="Text Placeholder 22">
            <a:extLst>
              <a:ext uri="{FF2B5EF4-FFF2-40B4-BE49-F238E27FC236}">
                <a16:creationId xmlns:a16="http://schemas.microsoft.com/office/drawing/2014/main" id="{85D0560C-44D2-4D5D-15AE-6916FFB990BA}"/>
              </a:ext>
            </a:extLst>
          </p:cNvPr>
          <p:cNvSpPr txBox="1">
            <a:spLocks/>
          </p:cNvSpPr>
          <p:nvPr/>
        </p:nvSpPr>
        <p:spPr>
          <a:xfrm>
            <a:off x="2796253" y="293247"/>
            <a:ext cx="6614050" cy="1028974"/>
          </a:xfrm>
          <a:prstGeom prst="rect">
            <a:avLst/>
          </a:prstGeom>
        </p:spPr>
        <p:txBody>
          <a:bodyPr vert="horz" lIns="91440" tIns="45720" rIns="91440" bIns="45720" rtlCol="0" anchor="b">
            <a:normAutofit/>
          </a:bodyPr>
          <a:lstStyle>
            <a:lvl1pPr marL="0" indent="0" algn="l" defTabSz="457200" rtl="0" eaLnBrk="1" latinLnBrk="0" hangingPunct="1">
              <a:spcBef>
                <a:spcPct val="20000"/>
              </a:spcBef>
              <a:spcAft>
                <a:spcPts val="600"/>
              </a:spcAft>
              <a:buClr>
                <a:schemeClr val="accent1"/>
              </a:buClr>
              <a:buSzPct val="115000"/>
              <a:buFont typeface="Arial"/>
              <a:buNone/>
              <a:defRPr sz="2200" b="1" kern="1200" cap="none" baseline="0">
                <a:solidFill>
                  <a:schemeClr val="tx1">
                    <a:lumMod val="85000"/>
                    <a:lumOff val="15000"/>
                  </a:schemeClr>
                </a:solidFill>
                <a:effectLst/>
                <a:latin typeface="+mn-lt"/>
                <a:ea typeface="+mn-ea"/>
                <a:cs typeface="+mn-cs"/>
              </a:defRPr>
            </a:lvl1pPr>
            <a:lvl2pPr marL="457200" indent="0" algn="l" defTabSz="457200" rtl="0" eaLnBrk="1" latinLnBrk="0" hangingPunct="1">
              <a:spcBef>
                <a:spcPct val="20000"/>
              </a:spcBef>
              <a:spcAft>
                <a:spcPts val="600"/>
              </a:spcAft>
              <a:buClr>
                <a:schemeClr val="accent1"/>
              </a:buClr>
              <a:buSzPct val="115000"/>
              <a:buFont typeface="Arial"/>
              <a:buNone/>
              <a:defRPr sz="2000" b="1" kern="1200" cap="none">
                <a:solidFill>
                  <a:schemeClr val="tx1">
                    <a:lumMod val="85000"/>
                    <a:lumOff val="15000"/>
                  </a:schemeClr>
                </a:solidFill>
                <a:effectLst/>
                <a:latin typeface="+mn-lt"/>
                <a:ea typeface="+mn-ea"/>
                <a:cs typeface="+mn-cs"/>
              </a:defRPr>
            </a:lvl2pPr>
            <a:lvl3pPr marL="914400" indent="0" algn="l" defTabSz="457200" rtl="0" eaLnBrk="1" latinLnBrk="0" hangingPunct="1">
              <a:spcBef>
                <a:spcPct val="20000"/>
              </a:spcBef>
              <a:spcAft>
                <a:spcPts val="600"/>
              </a:spcAft>
              <a:buClr>
                <a:schemeClr val="accent1"/>
              </a:buClr>
              <a:buSzPct val="115000"/>
              <a:buFont typeface="Arial"/>
              <a:buNone/>
              <a:defRPr sz="1800" b="1" kern="1200" cap="none">
                <a:solidFill>
                  <a:schemeClr val="tx1">
                    <a:lumMod val="85000"/>
                    <a:lumOff val="15000"/>
                  </a:schemeClr>
                </a:solidFill>
                <a:effectLst/>
                <a:latin typeface="+mn-lt"/>
                <a:ea typeface="+mn-ea"/>
                <a:cs typeface="+mn-cs"/>
              </a:defRPr>
            </a:lvl3pPr>
            <a:lvl4pPr marL="1371600" indent="0" algn="l" defTabSz="457200" rtl="0" eaLnBrk="1" latinLnBrk="0" hangingPunct="1">
              <a:spcBef>
                <a:spcPct val="20000"/>
              </a:spcBef>
              <a:spcAft>
                <a:spcPts val="600"/>
              </a:spcAft>
              <a:buClr>
                <a:schemeClr val="accent1"/>
              </a:buClr>
              <a:buSzPct val="115000"/>
              <a:buFont typeface="Arial"/>
              <a:buNone/>
              <a:defRPr sz="1600" b="1" kern="1200" cap="none">
                <a:solidFill>
                  <a:schemeClr val="tx1">
                    <a:lumMod val="85000"/>
                    <a:lumOff val="15000"/>
                  </a:schemeClr>
                </a:solidFill>
                <a:effectLst/>
                <a:latin typeface="+mn-lt"/>
                <a:ea typeface="+mn-ea"/>
                <a:cs typeface="+mn-cs"/>
              </a:defRPr>
            </a:lvl4pPr>
            <a:lvl5pPr marL="1828800" indent="0" algn="l" defTabSz="457200" rtl="0" eaLnBrk="1" latinLnBrk="0" hangingPunct="1">
              <a:spcBef>
                <a:spcPct val="20000"/>
              </a:spcBef>
              <a:spcAft>
                <a:spcPts val="600"/>
              </a:spcAft>
              <a:buClr>
                <a:schemeClr val="accent1"/>
              </a:buClr>
              <a:buSzPct val="115000"/>
              <a:buFont typeface="Arial"/>
              <a:buNone/>
              <a:defRPr sz="1600" b="1" kern="1200" cap="none">
                <a:solidFill>
                  <a:schemeClr val="tx1">
                    <a:lumMod val="85000"/>
                    <a:lumOff val="15000"/>
                  </a:schemeClr>
                </a:solidFill>
                <a:effectLst/>
                <a:latin typeface="+mn-lt"/>
                <a:ea typeface="+mn-ea"/>
                <a:cs typeface="+mn-cs"/>
              </a:defRPr>
            </a:lvl5pPr>
            <a:lvl6pPr marL="2286000" indent="0" algn="l" defTabSz="457200" rtl="0" eaLnBrk="1" latinLnBrk="0" hangingPunct="1">
              <a:spcBef>
                <a:spcPct val="20000"/>
              </a:spcBef>
              <a:spcAft>
                <a:spcPts val="600"/>
              </a:spcAft>
              <a:buClr>
                <a:schemeClr val="accent1"/>
              </a:buClr>
              <a:buSzPct val="115000"/>
              <a:buFont typeface="Arial"/>
              <a:buNone/>
              <a:defRPr sz="1600" b="1" kern="1200" cap="none">
                <a:solidFill>
                  <a:schemeClr val="tx1">
                    <a:lumMod val="85000"/>
                    <a:lumOff val="15000"/>
                  </a:schemeClr>
                </a:solidFill>
                <a:effectLst/>
                <a:latin typeface="+mn-lt"/>
                <a:ea typeface="+mn-ea"/>
                <a:cs typeface="+mn-cs"/>
              </a:defRPr>
            </a:lvl6pPr>
            <a:lvl7pPr marL="2743200" indent="0" algn="l" defTabSz="457200" rtl="0" eaLnBrk="1" latinLnBrk="0" hangingPunct="1">
              <a:spcBef>
                <a:spcPct val="20000"/>
              </a:spcBef>
              <a:spcAft>
                <a:spcPts val="600"/>
              </a:spcAft>
              <a:buClr>
                <a:schemeClr val="accent1"/>
              </a:buClr>
              <a:buSzPct val="115000"/>
              <a:buFont typeface="Arial"/>
              <a:buNone/>
              <a:defRPr sz="1600" b="1" kern="1200" cap="none">
                <a:solidFill>
                  <a:schemeClr val="tx1">
                    <a:lumMod val="85000"/>
                    <a:lumOff val="15000"/>
                  </a:schemeClr>
                </a:solidFill>
                <a:effectLst/>
                <a:latin typeface="+mn-lt"/>
                <a:ea typeface="+mn-ea"/>
                <a:cs typeface="+mn-cs"/>
              </a:defRPr>
            </a:lvl7pPr>
            <a:lvl8pPr marL="3200400" indent="0" algn="l" defTabSz="457200" rtl="0" eaLnBrk="1" latinLnBrk="0" hangingPunct="1">
              <a:spcBef>
                <a:spcPct val="20000"/>
              </a:spcBef>
              <a:spcAft>
                <a:spcPts val="600"/>
              </a:spcAft>
              <a:buClr>
                <a:schemeClr val="accent1"/>
              </a:buClr>
              <a:buSzPct val="115000"/>
              <a:buFont typeface="Arial"/>
              <a:buNone/>
              <a:defRPr sz="1600" b="1" kern="1200" cap="none">
                <a:solidFill>
                  <a:schemeClr val="tx1">
                    <a:lumMod val="85000"/>
                    <a:lumOff val="15000"/>
                  </a:schemeClr>
                </a:solidFill>
                <a:effectLst/>
                <a:latin typeface="+mn-lt"/>
                <a:ea typeface="+mn-ea"/>
                <a:cs typeface="+mn-cs"/>
              </a:defRPr>
            </a:lvl8pPr>
            <a:lvl9pPr marL="3657600" indent="0" algn="l" defTabSz="457200" rtl="0" eaLnBrk="1" latinLnBrk="0" hangingPunct="1">
              <a:spcBef>
                <a:spcPct val="20000"/>
              </a:spcBef>
              <a:spcAft>
                <a:spcPts val="600"/>
              </a:spcAft>
              <a:buClr>
                <a:schemeClr val="accent1"/>
              </a:buClr>
              <a:buSzPct val="115000"/>
              <a:buFont typeface="Arial"/>
              <a:buNone/>
              <a:defRPr sz="1600" b="1" kern="1200" cap="none">
                <a:solidFill>
                  <a:schemeClr val="tx1">
                    <a:lumMod val="85000"/>
                    <a:lumOff val="15000"/>
                  </a:schemeClr>
                </a:solidFill>
                <a:effectLst/>
                <a:latin typeface="+mn-lt"/>
                <a:ea typeface="+mn-ea"/>
                <a:cs typeface="+mn-cs"/>
              </a:defRPr>
            </a:lvl9pPr>
          </a:lstStyle>
          <a:p>
            <a:pPr algn="ctr"/>
            <a:r>
              <a:rPr lang="en-US" sz="3200">
                <a:solidFill>
                  <a:srgbClr val="13784B"/>
                </a:solidFill>
                <a:latin typeface="HelveticaNeueLT Com 55 Roman" panose="020B0604020202020204"/>
                <a:cs typeface="Aktiv Grotesk Trial" panose="020B0504020202020204" pitchFamily="34" charset="0"/>
              </a:rPr>
              <a:t>PDP Process: When is PTIP?</a:t>
            </a:r>
            <a:endParaRPr lang="en-US" sz="3200" b="0">
              <a:solidFill>
                <a:srgbClr val="13784B"/>
              </a:solidFill>
              <a:latin typeface="HelveticaNeueLT Com 55 Roman" panose="020B0604020202020204"/>
              <a:cs typeface="Aktiv Grotesk Trial" panose="020B0504020202020204" pitchFamily="34" charset="0"/>
            </a:endParaRPr>
          </a:p>
          <a:p>
            <a:endParaRPr lang="en-US" sz="1200" dirty="0">
              <a:solidFill>
                <a:schemeClr val="bg1"/>
              </a:solidFill>
              <a:cs typeface="Aktiv Grotesk Trial" panose="020B0504020202020204" pitchFamily="34" charset="0"/>
            </a:endParaRPr>
          </a:p>
        </p:txBody>
      </p:sp>
    </p:spTree>
    <p:extLst>
      <p:ext uri="{BB962C8B-B14F-4D97-AF65-F5344CB8AC3E}">
        <p14:creationId xmlns:p14="http://schemas.microsoft.com/office/powerpoint/2010/main" val="32255106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D9B247"/>
      </a:accent1>
      <a:accent2>
        <a:srgbClr val="CC702D"/>
      </a:accent2>
      <a:accent3>
        <a:srgbClr val="B53A31"/>
      </a:accent3>
      <a:accent4>
        <a:srgbClr val="815F56"/>
      </a:accent4>
      <a:accent5>
        <a:srgbClr val="AE9E7C"/>
      </a:accent5>
      <a:accent6>
        <a:srgbClr val="7B8865"/>
      </a:accent6>
      <a:hlink>
        <a:srgbClr val="BB7826"/>
      </a:hlink>
      <a:folHlink>
        <a:srgbClr val="CF9C5F"/>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E4E49EB0-FB00-41F5-9359-4843D783A23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15FEF9A4FF02F419016A64A7F872A40" ma:contentTypeVersion="18" ma:contentTypeDescription="Create a new document." ma:contentTypeScope="" ma:versionID="77bde71014a3565975631fc03f2c1bcd">
  <xsd:schema xmlns:xsd="http://www.w3.org/2001/XMLSchema" xmlns:xs="http://www.w3.org/2001/XMLSchema" xmlns:p="http://schemas.microsoft.com/office/2006/metadata/properties" xmlns:ns3="8bc97008-f32b-4d57-9420-30ce3c1c2f35" xmlns:ns4="4b8d0775-afb4-4fdd-bf40-a7969b2f3836" targetNamespace="http://schemas.microsoft.com/office/2006/metadata/properties" ma:root="true" ma:fieldsID="a61b516c3ad2bede2e41e36468f3794a" ns3:_="" ns4:_="">
    <xsd:import namespace="8bc97008-f32b-4d57-9420-30ce3c1c2f35"/>
    <xsd:import namespace="4b8d0775-afb4-4fdd-bf40-a7969b2f3836"/>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DateTaken" minOccurs="0"/>
                <xsd:element ref="ns3:MediaServiceLocation" minOccurs="0"/>
                <xsd:element ref="ns3:MediaServiceOCR" minOccurs="0"/>
                <xsd:element ref="ns3:MediaServiceAutoKeyPoints" minOccurs="0"/>
                <xsd:element ref="ns3:MediaServiceKeyPoints" minOccurs="0"/>
                <xsd:element ref="ns3:MediaLengthInSeconds" minOccurs="0"/>
                <xsd:element ref="ns3:_activity"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bc97008-f32b-4d57-9420-30ce3c1c2f3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b8d0775-afb4-4fdd-bf40-a7969b2f383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8bc97008-f32b-4d57-9420-30ce3c1c2f35" xsi:nil="true"/>
  </documentManagement>
</p:properties>
</file>

<file path=customXml/itemProps1.xml><?xml version="1.0" encoding="utf-8"?>
<ds:datastoreItem xmlns:ds="http://schemas.openxmlformats.org/officeDocument/2006/customXml" ds:itemID="{F797B482-7E99-4AC8-8B0A-717CFE51F9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bc97008-f32b-4d57-9420-30ce3c1c2f35"/>
    <ds:schemaRef ds:uri="4b8d0775-afb4-4fdd-bf40-a7969b2f38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67255BE-BEC0-43DC-BFD7-DDDA55C41BBA}">
  <ds:schemaRefs>
    <ds:schemaRef ds:uri="http://schemas.microsoft.com/sharepoint/v3/contenttype/forms"/>
  </ds:schemaRefs>
</ds:datastoreItem>
</file>

<file path=customXml/itemProps3.xml><?xml version="1.0" encoding="utf-8"?>
<ds:datastoreItem xmlns:ds="http://schemas.openxmlformats.org/officeDocument/2006/customXml" ds:itemID="{45A58E36-51A7-46A9-A028-5EB47BC2C940}">
  <ds:schemaRefs>
    <ds:schemaRef ds:uri="http://schemas.openxmlformats.org/package/2006/metadata/core-properties"/>
    <ds:schemaRef ds:uri="http://purl.org/dc/elements/1.1/"/>
    <ds:schemaRef ds:uri="http://www.w3.org/XML/1998/namespace"/>
    <ds:schemaRef ds:uri="http://schemas.microsoft.com/office/2006/documentManagement/types"/>
    <ds:schemaRef ds:uri="http://schemas.microsoft.com/office/infopath/2007/PartnerControls"/>
    <ds:schemaRef ds:uri="4b8d0775-afb4-4fdd-bf40-a7969b2f3836"/>
    <ds:schemaRef ds:uri="8bc97008-f32b-4d57-9420-30ce3c1c2f35"/>
    <ds:schemaRef ds:uri="http://schemas.microsoft.com/office/2006/metadata/properties"/>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Organic</Template>
  <TotalTime>9646</TotalTime>
  <Words>1881</Words>
  <Application>Microsoft Office PowerPoint</Application>
  <PresentationFormat>Widescreen</PresentationFormat>
  <Paragraphs>254</Paragraphs>
  <Slides>28</Slides>
  <Notes>27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Abadi</vt:lpstr>
      <vt:lpstr>Aharoni</vt:lpstr>
      <vt:lpstr>Aktiv Grotesk Trial</vt:lpstr>
      <vt:lpstr>Arial</vt:lpstr>
      <vt:lpstr>Calibri</vt:lpstr>
      <vt:lpstr>Garamond</vt:lpstr>
      <vt:lpstr>HelveticaNeueLT Com 55 Roman</vt:lpstr>
      <vt:lpstr>Organic</vt:lpstr>
      <vt:lpstr>PowerPoint Presentation</vt:lpstr>
      <vt:lpstr>Learning Objectives</vt:lpstr>
      <vt:lpstr>PowerPoint Presentation</vt:lpstr>
      <vt:lpstr>When is PTIP Required?</vt:lpstr>
      <vt:lpstr>PTIP: Purpose</vt:lpstr>
      <vt:lpstr>PTIP: “Why” Is It Needed?</vt:lpstr>
      <vt:lpstr>PTIP: “Why” Is It Needed? (continued)</vt:lpstr>
      <vt:lpstr>PowerPoint Presentation</vt:lpstr>
      <vt:lpstr>PowerPoint Presentation</vt:lpstr>
      <vt:lpstr>PowerPoint Presentation</vt:lpstr>
      <vt:lpstr>PTIP Review </vt:lpstr>
      <vt:lpstr>PowerPoint Presentation</vt:lpstr>
      <vt:lpstr>Who Conducts PTIP Activities?</vt:lpstr>
      <vt:lpstr>PTIP Activities</vt:lpstr>
      <vt:lpstr>PTIP: Evaluation Activities</vt:lpstr>
      <vt:lpstr>PTIP: Risk Evaluation</vt:lpstr>
      <vt:lpstr>PTIP: Team Members (SMEs)</vt:lpstr>
      <vt:lpstr>PowerPoint Presentation</vt:lpstr>
      <vt:lpstr>PowerPoint Presentation</vt:lpstr>
      <vt:lpstr>PowerPoint Presentation</vt:lpstr>
      <vt:lpstr>PowerPoint Presentation</vt:lpstr>
      <vt:lpstr>What PTIP Does Not Do</vt:lpstr>
      <vt:lpstr>What Happens After PTIP?  (Before PM Transition)</vt:lpstr>
      <vt:lpstr>What Happens After PTIP?  (During PM Transition)</vt:lpstr>
      <vt:lpstr>PowerPoint Presentation</vt:lpstr>
      <vt:lpstr>PTIP Review </vt:lpstr>
      <vt:lpstr>PTIP: 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Heidi Schneider</dc:creator>
  <cp:lastModifiedBy>Heidi Schneider</cp:lastModifiedBy>
  <cp:revision>13</cp:revision>
  <dcterms:created xsi:type="dcterms:W3CDTF">2022-09-12T13:54:08Z</dcterms:created>
  <dcterms:modified xsi:type="dcterms:W3CDTF">2025-10-30T18:25:22Z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0x010100615FEF9A4FF02F419016A64A7F872A40</vt:lpwstr>
  </property>
</Properties>
</file>